
<file path=[Content_Types].xml><?xml version="1.0" encoding="utf-8"?>
<Types xmlns="http://schemas.openxmlformats.org/package/2006/content-types">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256" r:id="rId2"/>
    <p:sldId id="257" r:id="rId3"/>
    <p:sldId id="259" r:id="rId4"/>
    <p:sldId id="258" r:id="rId5"/>
    <p:sldId id="284" r:id="rId6"/>
    <p:sldId id="260" r:id="rId7"/>
    <p:sldId id="285" r:id="rId8"/>
    <p:sldId id="286" r:id="rId9"/>
    <p:sldId id="287" r:id="rId10"/>
    <p:sldId id="288" r:id="rId11"/>
    <p:sldId id="266" r:id="rId12"/>
    <p:sldId id="289" r:id="rId13"/>
    <p:sldId id="275" r:id="rId14"/>
    <p:sldId id="261" r:id="rId15"/>
    <p:sldId id="290" r:id="rId16"/>
    <p:sldId id="291" r:id="rId17"/>
  </p:sldIdLst>
  <p:sldSz cx="9144000" cy="5143500" type="screen16x9"/>
  <p:notesSz cx="6858000" cy="9144000"/>
  <p:embeddedFontLst>
    <p:embeddedFont>
      <p:font typeface="Arial Narrow" panose="020B0604020202020204" pitchFamily="34" charset="0"/>
      <p:regular r:id="rId19"/>
      <p:bold r:id="rId20"/>
      <p:italic r:id="rId21"/>
      <p:boldItalic r:id="rId22"/>
    </p:embeddedFont>
    <p:embeddedFont>
      <p:font typeface="Oswald" pitchFamily="2" charset="77"/>
      <p:regular r:id="rId23"/>
      <p:bold r:id="rId24"/>
    </p:embeddedFont>
    <p:embeddedFont>
      <p:font typeface="Roboto Condensed" panose="02000000000000000000" pitchFamily="2" charset="0"/>
      <p:regular r:id="rId25"/>
      <p:bold r:id="rId26"/>
      <p:italic r:id="rId27"/>
      <p:boldItalic r:id="rId28"/>
    </p:embeddedFont>
    <p:embeddedFont>
      <p:font typeface="Roboto Slab Light"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214D78-1A51-4E08-9F66-4CC39CE45478}">
  <a:tblStyle styleId="{3F214D78-1A51-4E08-9F66-4CC39CE4547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p:restoredTop sz="71947"/>
  </p:normalViewPr>
  <p:slideViewPr>
    <p:cSldViewPr snapToGrid="0" snapToObjects="1">
      <p:cViewPr varScale="1">
        <p:scale>
          <a:sx n="151" d="100"/>
          <a:sy n="151" d="100"/>
        </p:scale>
        <p:origin x="9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87BAA-5DA4-0140-8A0A-AB939D0988AE}" type="doc">
      <dgm:prSet loTypeId="urn:microsoft.com/office/officeart/2005/8/layout/venn2" loCatId="" qsTypeId="urn:microsoft.com/office/officeart/2005/8/quickstyle/simple3" qsCatId="simple" csTypeId="urn:microsoft.com/office/officeart/2005/8/colors/colorful1" csCatId="colorful" phldr="1"/>
      <dgm:spPr/>
      <dgm:t>
        <a:bodyPr/>
        <a:lstStyle/>
        <a:p>
          <a:endParaRPr lang="en-US"/>
        </a:p>
      </dgm:t>
    </dgm:pt>
    <dgm:pt modelId="{B583D051-D3BD-FB44-B27E-C3058B470C59}">
      <dgm:prSet phldrT="[Text]" custT="1"/>
      <dgm:spPr/>
      <dgm:t>
        <a:bodyPr/>
        <a:lstStyle/>
        <a:p>
          <a:r>
            <a:rPr lang="en-US" sz="800" b="1" dirty="0">
              <a:latin typeface="Helvetica Neue" panose="02000503000000020004" pitchFamily="2" charset="0"/>
              <a:ea typeface="Helvetica Neue" panose="02000503000000020004" pitchFamily="2" charset="0"/>
              <a:cs typeface="Helvetica Neue" panose="02000503000000020004" pitchFamily="2" charset="0"/>
            </a:rPr>
            <a:t>Societal/Political/ Environmental </a:t>
          </a:r>
          <a:r>
            <a:rPr lang="en-US" sz="800" dirty="0">
              <a:latin typeface="Helvetica Neue" panose="02000503000000020004" pitchFamily="2" charset="0"/>
              <a:ea typeface="Helvetica Neue" panose="02000503000000020004" pitchFamily="2" charset="0"/>
              <a:cs typeface="Helvetica Neue" panose="02000503000000020004" pitchFamily="2" charset="0"/>
            </a:rPr>
            <a:t>(national, state, local  laws)</a:t>
          </a:r>
        </a:p>
      </dgm:t>
    </dgm:pt>
    <dgm:pt modelId="{4B353784-211D-364F-9E37-7081B7F6B4A1}" type="parTrans" cxnId="{94651C49-EA3D-034F-BBDF-9B54D0AEDE3A}">
      <dgm:prSet/>
      <dgm:spPr/>
      <dgm:t>
        <a:bodyPr/>
        <a:lstStyle/>
        <a:p>
          <a:endParaRPr lang="en-US" sz="800">
            <a:latin typeface="Avenir Next" panose="020B0503020202020204" pitchFamily="34" charset="0"/>
          </a:endParaRPr>
        </a:p>
      </dgm:t>
    </dgm:pt>
    <dgm:pt modelId="{F2E28786-2F48-2045-B53F-003147B4D215}" type="sibTrans" cxnId="{94651C49-EA3D-034F-BBDF-9B54D0AEDE3A}">
      <dgm:prSet/>
      <dgm:spPr/>
      <dgm:t>
        <a:bodyPr/>
        <a:lstStyle/>
        <a:p>
          <a:endParaRPr lang="en-US" sz="800">
            <a:latin typeface="Avenir Next" panose="020B0503020202020204" pitchFamily="34" charset="0"/>
          </a:endParaRPr>
        </a:p>
      </dgm:t>
    </dgm:pt>
    <dgm:pt modelId="{2DD86BD1-19B3-7C49-9873-65AE8B8C0A7C}">
      <dgm:prSet phldrT="[Text]" custT="1"/>
      <dgm:spPr/>
      <dgm:t>
        <a:bodyPr/>
        <a:lstStyle/>
        <a:p>
          <a:r>
            <a:rPr lang="en-US" sz="800" b="1">
              <a:latin typeface="Helvetica Neue" panose="02000503000000020004" pitchFamily="2" charset="0"/>
              <a:ea typeface="Helvetica Neue" panose="02000503000000020004" pitchFamily="2" charset="0"/>
              <a:cs typeface="Helvetica Neue" panose="02000503000000020004" pitchFamily="2" charset="0"/>
            </a:rPr>
            <a:t>Community </a:t>
          </a:r>
        </a:p>
        <a:p>
          <a:r>
            <a:rPr lang="en-US" sz="800" b="0">
              <a:latin typeface="Helvetica Neue" panose="02000503000000020004" pitchFamily="2" charset="0"/>
              <a:ea typeface="Helvetica Neue" panose="02000503000000020004" pitchFamily="2" charset="0"/>
              <a:cs typeface="Helvetica Neue" panose="02000503000000020004" pitchFamily="2" charset="0"/>
            </a:rPr>
            <a:t>(relationships between  organizations)</a:t>
          </a:r>
        </a:p>
      </dgm:t>
    </dgm:pt>
    <dgm:pt modelId="{F4CD25BE-1C5A-3340-B8BA-069FE4FA11E5}" type="parTrans" cxnId="{3168882A-9D7C-984D-8F1B-358AC158C133}">
      <dgm:prSet/>
      <dgm:spPr/>
      <dgm:t>
        <a:bodyPr/>
        <a:lstStyle/>
        <a:p>
          <a:endParaRPr lang="en-US" sz="800">
            <a:latin typeface="Avenir Next" panose="020B0503020202020204" pitchFamily="34" charset="0"/>
          </a:endParaRPr>
        </a:p>
      </dgm:t>
    </dgm:pt>
    <dgm:pt modelId="{8EEA3A4D-2F1D-D640-B08E-196D82927BEF}" type="sibTrans" cxnId="{3168882A-9D7C-984D-8F1B-358AC158C133}">
      <dgm:prSet/>
      <dgm:spPr/>
      <dgm:t>
        <a:bodyPr/>
        <a:lstStyle/>
        <a:p>
          <a:endParaRPr lang="en-US" sz="800">
            <a:latin typeface="Avenir Next" panose="020B0503020202020204" pitchFamily="34" charset="0"/>
          </a:endParaRPr>
        </a:p>
      </dgm:t>
    </dgm:pt>
    <dgm:pt modelId="{21A68BB2-606A-8442-974B-B212DE93F699}">
      <dgm:prSet phldrT="[Text]" custT="1"/>
      <dgm:spPr/>
      <dgm:t>
        <a:bodyPr/>
        <a:lstStyle/>
        <a:p>
          <a:r>
            <a:rPr lang="en-US" sz="800" b="1">
              <a:latin typeface="Helvetica Neue" panose="02000503000000020004" pitchFamily="2" charset="0"/>
              <a:ea typeface="Helvetica Neue" panose="02000503000000020004" pitchFamily="2" charset="0"/>
              <a:cs typeface="Helvetica Neue" panose="02000503000000020004" pitchFamily="2" charset="0"/>
            </a:rPr>
            <a:t>Interpersonal </a:t>
          </a:r>
        </a:p>
        <a:p>
          <a:r>
            <a:rPr lang="en-US" sz="800">
              <a:latin typeface="Helvetica Neue" panose="02000503000000020004" pitchFamily="2" charset="0"/>
              <a:ea typeface="Helvetica Neue" panose="02000503000000020004" pitchFamily="2" charset="0"/>
              <a:cs typeface="Helvetica Neue" panose="02000503000000020004" pitchFamily="2" charset="0"/>
            </a:rPr>
            <a:t>(families, friends, social networks)</a:t>
          </a:r>
        </a:p>
      </dgm:t>
    </dgm:pt>
    <dgm:pt modelId="{FE4D9C59-6907-E149-AFFD-C6BB0B58BA99}" type="parTrans" cxnId="{6E5BCC79-868A-8B43-9BE7-E3C36B3EB8BF}">
      <dgm:prSet/>
      <dgm:spPr/>
      <dgm:t>
        <a:bodyPr/>
        <a:lstStyle/>
        <a:p>
          <a:endParaRPr lang="en-US" sz="800">
            <a:latin typeface="Avenir Next" panose="020B0503020202020204" pitchFamily="34" charset="0"/>
          </a:endParaRPr>
        </a:p>
      </dgm:t>
    </dgm:pt>
    <dgm:pt modelId="{E771DBA5-0DE0-0D4F-8557-86525EF8F047}" type="sibTrans" cxnId="{6E5BCC79-868A-8B43-9BE7-E3C36B3EB8BF}">
      <dgm:prSet/>
      <dgm:spPr/>
      <dgm:t>
        <a:bodyPr/>
        <a:lstStyle/>
        <a:p>
          <a:endParaRPr lang="en-US" sz="800">
            <a:latin typeface="Avenir Next" panose="020B0503020202020204" pitchFamily="34" charset="0"/>
          </a:endParaRPr>
        </a:p>
      </dgm:t>
    </dgm:pt>
    <dgm:pt modelId="{97E83A16-CD42-124C-9AFB-7E40124E1F5E}">
      <dgm:prSet phldrT="[Text]" custT="1"/>
      <dgm:spPr/>
      <dgm:t>
        <a:bodyPr/>
        <a:lstStyle/>
        <a:p>
          <a:r>
            <a:rPr lang="en-US" sz="800" b="1">
              <a:latin typeface="Helvetica Neue" panose="02000503000000020004" pitchFamily="2" charset="0"/>
              <a:ea typeface="Helvetica Neue" panose="02000503000000020004" pitchFamily="2" charset="0"/>
              <a:cs typeface="Helvetica Neue" panose="02000503000000020004" pitchFamily="2" charset="0"/>
            </a:rPr>
            <a:t>Individual</a:t>
          </a:r>
          <a:r>
            <a:rPr lang="en-US" sz="800">
              <a:latin typeface="Helvetica Neue" panose="02000503000000020004" pitchFamily="2" charset="0"/>
              <a:ea typeface="Helvetica Neue" panose="02000503000000020004" pitchFamily="2" charset="0"/>
              <a:cs typeface="Helvetica Neue" panose="02000503000000020004" pitchFamily="2" charset="0"/>
            </a:rPr>
            <a:t> (knowledge, attitudes, behaviors)</a:t>
          </a:r>
        </a:p>
      </dgm:t>
    </dgm:pt>
    <dgm:pt modelId="{0E7D312A-B8C7-6F45-AFCB-5F9182A8DC67}" type="parTrans" cxnId="{BBDDE258-AA93-3C44-9012-0044416364C9}">
      <dgm:prSet/>
      <dgm:spPr/>
      <dgm:t>
        <a:bodyPr/>
        <a:lstStyle/>
        <a:p>
          <a:endParaRPr lang="en-US" sz="800">
            <a:latin typeface="Avenir Next" panose="020B0503020202020204" pitchFamily="34" charset="0"/>
          </a:endParaRPr>
        </a:p>
      </dgm:t>
    </dgm:pt>
    <dgm:pt modelId="{597CC3CF-4A79-424C-9F84-11B3DDF3E0FE}" type="sibTrans" cxnId="{BBDDE258-AA93-3C44-9012-0044416364C9}">
      <dgm:prSet/>
      <dgm:spPr/>
      <dgm:t>
        <a:bodyPr/>
        <a:lstStyle/>
        <a:p>
          <a:endParaRPr lang="en-US" sz="800">
            <a:latin typeface="Avenir Next" panose="020B0503020202020204" pitchFamily="34" charset="0"/>
          </a:endParaRPr>
        </a:p>
      </dgm:t>
    </dgm:pt>
    <dgm:pt modelId="{1EF69CF8-15DF-E747-A1E4-77E064429BB4}">
      <dgm:prSet phldrT="[Text]" custT="1"/>
      <dgm:spPr/>
      <dgm:t>
        <a:bodyPr/>
        <a:lstStyle/>
        <a:p>
          <a:r>
            <a:rPr lang="en-US" sz="800" b="1">
              <a:latin typeface="Helvetica Neue" panose="02000503000000020004" pitchFamily="2" charset="0"/>
              <a:ea typeface="Helvetica Neue" panose="02000503000000020004" pitchFamily="2" charset="0"/>
              <a:cs typeface="Helvetica Neue" panose="02000503000000020004" pitchFamily="2" charset="0"/>
            </a:rPr>
            <a:t>Organizational</a:t>
          </a:r>
          <a:r>
            <a:rPr lang="en-US" sz="800" b="0">
              <a:latin typeface="Helvetica Neue" panose="02000503000000020004" pitchFamily="2" charset="0"/>
              <a:ea typeface="Helvetica Neue" panose="02000503000000020004" pitchFamily="2" charset="0"/>
              <a:cs typeface="Helvetica Neue" panose="02000503000000020004" pitchFamily="2" charset="0"/>
            </a:rPr>
            <a:t> </a:t>
          </a:r>
        </a:p>
        <a:p>
          <a:r>
            <a:rPr lang="en-US" sz="800" b="0">
              <a:latin typeface="Helvetica Neue" panose="02000503000000020004" pitchFamily="2" charset="0"/>
              <a:ea typeface="Helvetica Neue" panose="02000503000000020004" pitchFamily="2" charset="0"/>
              <a:cs typeface="Helvetica Neue" panose="02000503000000020004" pitchFamily="2" charset="0"/>
            </a:rPr>
            <a:t>(organizations and social institutions)</a:t>
          </a:r>
        </a:p>
      </dgm:t>
    </dgm:pt>
    <dgm:pt modelId="{E7FAEA67-96BB-F943-8974-5600298FF8E5}" type="parTrans" cxnId="{0D91316B-AFCE-034F-97B5-50ADA5E314B2}">
      <dgm:prSet/>
      <dgm:spPr/>
      <dgm:t>
        <a:bodyPr/>
        <a:lstStyle/>
        <a:p>
          <a:endParaRPr lang="en-US" sz="800">
            <a:latin typeface="Avenir Next" panose="020B0503020202020204" pitchFamily="34" charset="0"/>
          </a:endParaRPr>
        </a:p>
      </dgm:t>
    </dgm:pt>
    <dgm:pt modelId="{405D7A1A-CD29-D945-9A60-DEF9B2E64296}" type="sibTrans" cxnId="{0D91316B-AFCE-034F-97B5-50ADA5E314B2}">
      <dgm:prSet/>
      <dgm:spPr/>
      <dgm:t>
        <a:bodyPr/>
        <a:lstStyle/>
        <a:p>
          <a:endParaRPr lang="en-US" sz="800">
            <a:latin typeface="Avenir Next" panose="020B0503020202020204" pitchFamily="34" charset="0"/>
          </a:endParaRPr>
        </a:p>
      </dgm:t>
    </dgm:pt>
    <dgm:pt modelId="{9CB6736E-5B9C-844F-AF83-92DC8F9EBA94}" type="pres">
      <dgm:prSet presAssocID="{90E87BAA-5DA4-0140-8A0A-AB939D0988AE}" presName="Name0" presStyleCnt="0">
        <dgm:presLayoutVars>
          <dgm:chMax val="7"/>
          <dgm:resizeHandles val="exact"/>
        </dgm:presLayoutVars>
      </dgm:prSet>
      <dgm:spPr/>
    </dgm:pt>
    <dgm:pt modelId="{6C44497E-1379-AA48-938B-78DB1354C761}" type="pres">
      <dgm:prSet presAssocID="{90E87BAA-5DA4-0140-8A0A-AB939D0988AE}" presName="comp1" presStyleCnt="0"/>
      <dgm:spPr/>
    </dgm:pt>
    <dgm:pt modelId="{9605B176-D3C0-D74E-8DB9-F17A680F8802}" type="pres">
      <dgm:prSet presAssocID="{90E87BAA-5DA4-0140-8A0A-AB939D0988AE}" presName="circle1" presStyleLbl="node1" presStyleIdx="0" presStyleCnt="5" custScaleX="111196" custLinFactNeighborX="896" custLinFactNeighborY="2439"/>
      <dgm:spPr/>
    </dgm:pt>
    <dgm:pt modelId="{DE4B65B7-BB94-8E48-B072-8CE6F2CDF4FD}" type="pres">
      <dgm:prSet presAssocID="{90E87BAA-5DA4-0140-8A0A-AB939D0988AE}" presName="c1text" presStyleLbl="node1" presStyleIdx="0" presStyleCnt="5">
        <dgm:presLayoutVars>
          <dgm:bulletEnabled val="1"/>
        </dgm:presLayoutVars>
      </dgm:prSet>
      <dgm:spPr/>
    </dgm:pt>
    <dgm:pt modelId="{688186B3-5C80-5344-86A1-9A93A196DE2B}" type="pres">
      <dgm:prSet presAssocID="{90E87BAA-5DA4-0140-8A0A-AB939D0988AE}" presName="comp2" presStyleCnt="0"/>
      <dgm:spPr/>
    </dgm:pt>
    <dgm:pt modelId="{0979F35A-B529-304A-A35F-90D9425E4A17}" type="pres">
      <dgm:prSet presAssocID="{90E87BAA-5DA4-0140-8A0A-AB939D0988AE}" presName="circle2" presStyleLbl="node1" presStyleIdx="1" presStyleCnt="5" custScaleX="123673" custScaleY="98316" custLinFactNeighborX="1228" custLinFactNeighborY="17"/>
      <dgm:spPr/>
    </dgm:pt>
    <dgm:pt modelId="{4DD2F6C4-5C03-DC41-B321-F9BF0AF85D89}" type="pres">
      <dgm:prSet presAssocID="{90E87BAA-5DA4-0140-8A0A-AB939D0988AE}" presName="c2text" presStyleLbl="node1" presStyleIdx="1" presStyleCnt="5">
        <dgm:presLayoutVars>
          <dgm:bulletEnabled val="1"/>
        </dgm:presLayoutVars>
      </dgm:prSet>
      <dgm:spPr/>
    </dgm:pt>
    <dgm:pt modelId="{F8843593-0179-7148-8E01-6597389B8A50}" type="pres">
      <dgm:prSet presAssocID="{90E87BAA-5DA4-0140-8A0A-AB939D0988AE}" presName="comp3" presStyleCnt="0"/>
      <dgm:spPr/>
    </dgm:pt>
    <dgm:pt modelId="{3B67FD41-4790-034D-A75A-1B7CC60B856A}" type="pres">
      <dgm:prSet presAssocID="{90E87BAA-5DA4-0140-8A0A-AB939D0988AE}" presName="circle3" presStyleLbl="node1" presStyleIdx="2" presStyleCnt="5" custScaleX="124633" custScaleY="91585"/>
      <dgm:spPr/>
    </dgm:pt>
    <dgm:pt modelId="{6E08E98F-B2E0-764F-B4FB-0C6AA4010BE7}" type="pres">
      <dgm:prSet presAssocID="{90E87BAA-5DA4-0140-8A0A-AB939D0988AE}" presName="c3text" presStyleLbl="node1" presStyleIdx="2" presStyleCnt="5">
        <dgm:presLayoutVars>
          <dgm:bulletEnabled val="1"/>
        </dgm:presLayoutVars>
      </dgm:prSet>
      <dgm:spPr/>
    </dgm:pt>
    <dgm:pt modelId="{B41C0E60-FD91-5B40-915D-0B267DD5F4CF}" type="pres">
      <dgm:prSet presAssocID="{90E87BAA-5DA4-0140-8A0A-AB939D0988AE}" presName="comp4" presStyleCnt="0"/>
      <dgm:spPr/>
    </dgm:pt>
    <dgm:pt modelId="{6B22BC7F-5D02-1640-B50F-25BB00D07573}" type="pres">
      <dgm:prSet presAssocID="{90E87BAA-5DA4-0140-8A0A-AB939D0988AE}" presName="circle4" presStyleLbl="node1" presStyleIdx="3" presStyleCnt="5" custScaleX="109864" custScaleY="81818"/>
      <dgm:spPr/>
    </dgm:pt>
    <dgm:pt modelId="{A69C970C-B0B6-8440-8CEC-699C5116B090}" type="pres">
      <dgm:prSet presAssocID="{90E87BAA-5DA4-0140-8A0A-AB939D0988AE}" presName="c4text" presStyleLbl="node1" presStyleIdx="3" presStyleCnt="5">
        <dgm:presLayoutVars>
          <dgm:bulletEnabled val="1"/>
        </dgm:presLayoutVars>
      </dgm:prSet>
      <dgm:spPr/>
    </dgm:pt>
    <dgm:pt modelId="{627A29E1-3B90-B540-AB05-087144A35D4A}" type="pres">
      <dgm:prSet presAssocID="{90E87BAA-5DA4-0140-8A0A-AB939D0988AE}" presName="comp5" presStyleCnt="0"/>
      <dgm:spPr/>
    </dgm:pt>
    <dgm:pt modelId="{C222CFE6-21F3-434F-86ED-0F3BBC10B98B}" type="pres">
      <dgm:prSet presAssocID="{90E87BAA-5DA4-0140-8A0A-AB939D0988AE}" presName="circle5" presStyleLbl="node1" presStyleIdx="4" presStyleCnt="5" custScaleY="69065"/>
      <dgm:spPr/>
    </dgm:pt>
    <dgm:pt modelId="{9F7C0A54-513F-9848-8F3E-8851EC9714B5}" type="pres">
      <dgm:prSet presAssocID="{90E87BAA-5DA4-0140-8A0A-AB939D0988AE}" presName="c5text" presStyleLbl="node1" presStyleIdx="4" presStyleCnt="5">
        <dgm:presLayoutVars>
          <dgm:bulletEnabled val="1"/>
        </dgm:presLayoutVars>
      </dgm:prSet>
      <dgm:spPr/>
    </dgm:pt>
  </dgm:ptLst>
  <dgm:cxnLst>
    <dgm:cxn modelId="{C017FC0B-EDD6-44C6-921E-8066834A93B6}" type="presOf" srcId="{2DD86BD1-19B3-7C49-9873-65AE8B8C0A7C}" destId="{3B67FD41-4790-034D-A75A-1B7CC60B856A}" srcOrd="0" destOrd="0" presId="urn:microsoft.com/office/officeart/2005/8/layout/venn2"/>
    <dgm:cxn modelId="{3168882A-9D7C-984D-8F1B-358AC158C133}" srcId="{90E87BAA-5DA4-0140-8A0A-AB939D0988AE}" destId="{2DD86BD1-19B3-7C49-9873-65AE8B8C0A7C}" srcOrd="2" destOrd="0" parTransId="{F4CD25BE-1C5A-3340-B8BA-069FE4FA11E5}" sibTransId="{8EEA3A4D-2F1D-D640-B08E-196D82927BEF}"/>
    <dgm:cxn modelId="{20ADC442-74BD-487D-BA51-2E7AB7FEC3B7}" type="presOf" srcId="{21A68BB2-606A-8442-974B-B212DE93F699}" destId="{A69C970C-B0B6-8440-8CEC-699C5116B090}" srcOrd="1" destOrd="0" presId="urn:microsoft.com/office/officeart/2005/8/layout/venn2"/>
    <dgm:cxn modelId="{34AD9D46-15C6-4CDC-9F6E-B854B10A1DB2}" type="presOf" srcId="{B583D051-D3BD-FB44-B27E-C3058B470C59}" destId="{9605B176-D3C0-D74E-8DB9-F17A680F8802}" srcOrd="0" destOrd="0" presId="urn:microsoft.com/office/officeart/2005/8/layout/venn2"/>
    <dgm:cxn modelId="{94651C49-EA3D-034F-BBDF-9B54D0AEDE3A}" srcId="{90E87BAA-5DA4-0140-8A0A-AB939D0988AE}" destId="{B583D051-D3BD-FB44-B27E-C3058B470C59}" srcOrd="0" destOrd="0" parTransId="{4B353784-211D-364F-9E37-7081B7F6B4A1}" sibTransId="{F2E28786-2F48-2045-B53F-003147B4D215}"/>
    <dgm:cxn modelId="{BBDDE258-AA93-3C44-9012-0044416364C9}" srcId="{90E87BAA-5DA4-0140-8A0A-AB939D0988AE}" destId="{97E83A16-CD42-124C-9AFB-7E40124E1F5E}" srcOrd="4" destOrd="0" parTransId="{0E7D312A-B8C7-6F45-AFCB-5F9182A8DC67}" sibTransId="{597CC3CF-4A79-424C-9F84-11B3DDF3E0FE}"/>
    <dgm:cxn modelId="{0D91316B-AFCE-034F-97B5-50ADA5E314B2}" srcId="{90E87BAA-5DA4-0140-8A0A-AB939D0988AE}" destId="{1EF69CF8-15DF-E747-A1E4-77E064429BB4}" srcOrd="1" destOrd="0" parTransId="{E7FAEA67-96BB-F943-8974-5600298FF8E5}" sibTransId="{405D7A1A-CD29-D945-9A60-DEF9B2E64296}"/>
    <dgm:cxn modelId="{1DABE06F-E51E-449A-B7BB-D26E11B07998}" type="presOf" srcId="{21A68BB2-606A-8442-974B-B212DE93F699}" destId="{6B22BC7F-5D02-1640-B50F-25BB00D07573}" srcOrd="0" destOrd="0" presId="urn:microsoft.com/office/officeart/2005/8/layout/venn2"/>
    <dgm:cxn modelId="{6E5BCC79-868A-8B43-9BE7-E3C36B3EB8BF}" srcId="{90E87BAA-5DA4-0140-8A0A-AB939D0988AE}" destId="{21A68BB2-606A-8442-974B-B212DE93F699}" srcOrd="3" destOrd="0" parTransId="{FE4D9C59-6907-E149-AFFD-C6BB0B58BA99}" sibTransId="{E771DBA5-0DE0-0D4F-8557-86525EF8F047}"/>
    <dgm:cxn modelId="{0FD4609B-B885-40F0-BE34-ACAB1D2B7841}" type="presOf" srcId="{2DD86BD1-19B3-7C49-9873-65AE8B8C0A7C}" destId="{6E08E98F-B2E0-764F-B4FB-0C6AA4010BE7}" srcOrd="1" destOrd="0" presId="urn:microsoft.com/office/officeart/2005/8/layout/venn2"/>
    <dgm:cxn modelId="{C3006C9F-F3E6-444A-9083-994110F79CCE}" type="presOf" srcId="{1EF69CF8-15DF-E747-A1E4-77E064429BB4}" destId="{0979F35A-B529-304A-A35F-90D9425E4A17}" srcOrd="0" destOrd="0" presId="urn:microsoft.com/office/officeart/2005/8/layout/venn2"/>
    <dgm:cxn modelId="{35F504A6-B219-4C85-8124-CEE0A790DEA3}" type="presOf" srcId="{90E87BAA-5DA4-0140-8A0A-AB939D0988AE}" destId="{9CB6736E-5B9C-844F-AF83-92DC8F9EBA94}" srcOrd="0" destOrd="0" presId="urn:microsoft.com/office/officeart/2005/8/layout/venn2"/>
    <dgm:cxn modelId="{CB85E8A8-A6AF-4FB4-8366-D3F2ECCB8F4D}" type="presOf" srcId="{97E83A16-CD42-124C-9AFB-7E40124E1F5E}" destId="{C222CFE6-21F3-434F-86ED-0F3BBC10B98B}" srcOrd="0" destOrd="0" presId="urn:microsoft.com/office/officeart/2005/8/layout/venn2"/>
    <dgm:cxn modelId="{8620CABF-E0AB-4BED-9B4B-9BBAFB572882}" type="presOf" srcId="{97E83A16-CD42-124C-9AFB-7E40124E1F5E}" destId="{9F7C0A54-513F-9848-8F3E-8851EC9714B5}" srcOrd="1" destOrd="0" presId="urn:microsoft.com/office/officeart/2005/8/layout/venn2"/>
    <dgm:cxn modelId="{61125DD0-825D-46D5-B5E4-38CB90F6F638}" type="presOf" srcId="{1EF69CF8-15DF-E747-A1E4-77E064429BB4}" destId="{4DD2F6C4-5C03-DC41-B321-F9BF0AF85D89}" srcOrd="1" destOrd="0" presId="urn:microsoft.com/office/officeart/2005/8/layout/venn2"/>
    <dgm:cxn modelId="{7BFBA8F3-BA51-4BF3-A533-080609770BB9}" type="presOf" srcId="{B583D051-D3BD-FB44-B27E-C3058B470C59}" destId="{DE4B65B7-BB94-8E48-B072-8CE6F2CDF4FD}" srcOrd="1" destOrd="0" presId="urn:microsoft.com/office/officeart/2005/8/layout/venn2"/>
    <dgm:cxn modelId="{74B53A9D-7123-4323-AAC7-CA1D9C192C33}" type="presParOf" srcId="{9CB6736E-5B9C-844F-AF83-92DC8F9EBA94}" destId="{6C44497E-1379-AA48-938B-78DB1354C761}" srcOrd="0" destOrd="0" presId="urn:microsoft.com/office/officeart/2005/8/layout/venn2"/>
    <dgm:cxn modelId="{E5368CC1-CB05-4A00-B92D-E7FFCF84561B}" type="presParOf" srcId="{6C44497E-1379-AA48-938B-78DB1354C761}" destId="{9605B176-D3C0-D74E-8DB9-F17A680F8802}" srcOrd="0" destOrd="0" presId="urn:microsoft.com/office/officeart/2005/8/layout/venn2"/>
    <dgm:cxn modelId="{E92584F0-C94A-4262-B1C9-CA6BDB13E1C0}" type="presParOf" srcId="{6C44497E-1379-AA48-938B-78DB1354C761}" destId="{DE4B65B7-BB94-8E48-B072-8CE6F2CDF4FD}" srcOrd="1" destOrd="0" presId="urn:microsoft.com/office/officeart/2005/8/layout/venn2"/>
    <dgm:cxn modelId="{1CF9AC7D-FA07-4D74-9923-14EB63C0A8F7}" type="presParOf" srcId="{9CB6736E-5B9C-844F-AF83-92DC8F9EBA94}" destId="{688186B3-5C80-5344-86A1-9A93A196DE2B}" srcOrd="1" destOrd="0" presId="urn:microsoft.com/office/officeart/2005/8/layout/venn2"/>
    <dgm:cxn modelId="{59C525FD-343E-4ED1-96CF-A52E6E59392E}" type="presParOf" srcId="{688186B3-5C80-5344-86A1-9A93A196DE2B}" destId="{0979F35A-B529-304A-A35F-90D9425E4A17}" srcOrd="0" destOrd="0" presId="urn:microsoft.com/office/officeart/2005/8/layout/venn2"/>
    <dgm:cxn modelId="{0F565DC9-B21F-498A-8644-7F632F355F40}" type="presParOf" srcId="{688186B3-5C80-5344-86A1-9A93A196DE2B}" destId="{4DD2F6C4-5C03-DC41-B321-F9BF0AF85D89}" srcOrd="1" destOrd="0" presId="urn:microsoft.com/office/officeart/2005/8/layout/venn2"/>
    <dgm:cxn modelId="{06C11590-BED8-44DC-BE5D-8611C2047A83}" type="presParOf" srcId="{9CB6736E-5B9C-844F-AF83-92DC8F9EBA94}" destId="{F8843593-0179-7148-8E01-6597389B8A50}" srcOrd="2" destOrd="0" presId="urn:microsoft.com/office/officeart/2005/8/layout/venn2"/>
    <dgm:cxn modelId="{894B28C5-CCFC-44BA-870E-5039D8823319}" type="presParOf" srcId="{F8843593-0179-7148-8E01-6597389B8A50}" destId="{3B67FD41-4790-034D-A75A-1B7CC60B856A}" srcOrd="0" destOrd="0" presId="urn:microsoft.com/office/officeart/2005/8/layout/venn2"/>
    <dgm:cxn modelId="{F1477F57-A281-4A12-B09B-7B46D79E495B}" type="presParOf" srcId="{F8843593-0179-7148-8E01-6597389B8A50}" destId="{6E08E98F-B2E0-764F-B4FB-0C6AA4010BE7}" srcOrd="1" destOrd="0" presId="urn:microsoft.com/office/officeart/2005/8/layout/venn2"/>
    <dgm:cxn modelId="{6B0863C9-5B40-42BA-A602-40C8C6B96A10}" type="presParOf" srcId="{9CB6736E-5B9C-844F-AF83-92DC8F9EBA94}" destId="{B41C0E60-FD91-5B40-915D-0B267DD5F4CF}" srcOrd="3" destOrd="0" presId="urn:microsoft.com/office/officeart/2005/8/layout/venn2"/>
    <dgm:cxn modelId="{E0DED928-A6A6-4A2F-887D-79CBCBB8AB08}" type="presParOf" srcId="{B41C0E60-FD91-5B40-915D-0B267DD5F4CF}" destId="{6B22BC7F-5D02-1640-B50F-25BB00D07573}" srcOrd="0" destOrd="0" presId="urn:microsoft.com/office/officeart/2005/8/layout/venn2"/>
    <dgm:cxn modelId="{DF368F1B-8787-4E34-8DB0-0DE4D077AAD4}" type="presParOf" srcId="{B41C0E60-FD91-5B40-915D-0B267DD5F4CF}" destId="{A69C970C-B0B6-8440-8CEC-699C5116B090}" srcOrd="1" destOrd="0" presId="urn:microsoft.com/office/officeart/2005/8/layout/venn2"/>
    <dgm:cxn modelId="{223AC67E-DFD4-4A22-A845-51ECD0DBD7ED}" type="presParOf" srcId="{9CB6736E-5B9C-844F-AF83-92DC8F9EBA94}" destId="{627A29E1-3B90-B540-AB05-087144A35D4A}" srcOrd="4" destOrd="0" presId="urn:microsoft.com/office/officeart/2005/8/layout/venn2"/>
    <dgm:cxn modelId="{0C0B3926-56A0-44E5-A07E-EB2E4A560705}" type="presParOf" srcId="{627A29E1-3B90-B540-AB05-087144A35D4A}" destId="{C222CFE6-21F3-434F-86ED-0F3BBC10B98B}" srcOrd="0" destOrd="0" presId="urn:microsoft.com/office/officeart/2005/8/layout/venn2"/>
    <dgm:cxn modelId="{FD6D7C65-8E06-4A29-A8F7-B69594128056}" type="presParOf" srcId="{627A29E1-3B90-B540-AB05-087144A35D4A}" destId="{9F7C0A54-513F-9848-8F3E-8851EC9714B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5B176-D3C0-D74E-8DB9-F17A680F8802}">
      <dsp:nvSpPr>
        <dsp:cNvPr id="0" name=""/>
        <dsp:cNvSpPr/>
      </dsp:nvSpPr>
      <dsp:spPr>
        <a:xfrm>
          <a:off x="375774" y="0"/>
          <a:ext cx="4170885" cy="375093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Helvetica Neue" panose="02000503000000020004" pitchFamily="2" charset="0"/>
              <a:ea typeface="Helvetica Neue" panose="02000503000000020004" pitchFamily="2" charset="0"/>
              <a:cs typeface="Helvetica Neue" panose="02000503000000020004" pitchFamily="2" charset="0"/>
            </a:rPr>
            <a:t>Societal/Political/ Environmental </a:t>
          </a:r>
          <a:r>
            <a:rPr lang="en-US" sz="800" kern="1200" dirty="0">
              <a:latin typeface="Helvetica Neue" panose="02000503000000020004" pitchFamily="2" charset="0"/>
              <a:ea typeface="Helvetica Neue" panose="02000503000000020004" pitchFamily="2" charset="0"/>
              <a:cs typeface="Helvetica Neue" panose="02000503000000020004" pitchFamily="2" charset="0"/>
            </a:rPr>
            <a:t>(national, state, local  laws)</a:t>
          </a:r>
        </a:p>
      </dsp:txBody>
      <dsp:txXfrm>
        <a:off x="1679176" y="187546"/>
        <a:ext cx="1564081" cy="375093"/>
      </dsp:txXfrm>
    </dsp:sp>
    <dsp:sp modelId="{0979F35A-B529-304A-A35F-90D9425E4A17}">
      <dsp:nvSpPr>
        <dsp:cNvPr id="0" name=""/>
        <dsp:cNvSpPr/>
      </dsp:nvSpPr>
      <dsp:spPr>
        <a:xfrm>
          <a:off x="495233" y="590027"/>
          <a:ext cx="3943055" cy="3134600"/>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latin typeface="Helvetica Neue" panose="02000503000000020004" pitchFamily="2" charset="0"/>
              <a:ea typeface="Helvetica Neue" panose="02000503000000020004" pitchFamily="2" charset="0"/>
              <a:cs typeface="Helvetica Neue" panose="02000503000000020004" pitchFamily="2" charset="0"/>
            </a:rPr>
            <a:t>Organizational</a:t>
          </a:r>
          <a:r>
            <a:rPr lang="en-US" sz="800" b="0" kern="1200">
              <a:latin typeface="Helvetica Neue" panose="02000503000000020004" pitchFamily="2" charset="0"/>
              <a:ea typeface="Helvetica Neue" panose="02000503000000020004" pitchFamily="2" charset="0"/>
              <a:cs typeface="Helvetica Neue" panose="02000503000000020004" pitchFamily="2" charset="0"/>
            </a:rPr>
            <a:t> </a:t>
          </a:r>
        </a:p>
        <a:p>
          <a:pPr marL="0" lvl="0" indent="0" algn="ctr" defTabSz="355600">
            <a:lnSpc>
              <a:spcPct val="90000"/>
            </a:lnSpc>
            <a:spcBef>
              <a:spcPct val="0"/>
            </a:spcBef>
            <a:spcAft>
              <a:spcPct val="35000"/>
            </a:spcAft>
            <a:buNone/>
          </a:pPr>
          <a:r>
            <a:rPr lang="en-US" sz="800" b="0" kern="1200">
              <a:latin typeface="Helvetica Neue" panose="02000503000000020004" pitchFamily="2" charset="0"/>
              <a:ea typeface="Helvetica Neue" panose="02000503000000020004" pitchFamily="2" charset="0"/>
              <a:cs typeface="Helvetica Neue" panose="02000503000000020004" pitchFamily="2" charset="0"/>
            </a:rPr>
            <a:t>(organizations and social institutions)</a:t>
          </a:r>
        </a:p>
      </dsp:txBody>
      <dsp:txXfrm>
        <a:off x="1616539" y="770266"/>
        <a:ext cx="1700442" cy="360479"/>
      </dsp:txXfrm>
    </dsp:sp>
    <dsp:sp modelId="{3B67FD41-4790-034D-A75A-1B7CC60B856A}">
      <dsp:nvSpPr>
        <dsp:cNvPr id="0" name=""/>
        <dsp:cNvSpPr/>
      </dsp:nvSpPr>
      <dsp:spPr>
        <a:xfrm>
          <a:off x="791394" y="1235753"/>
          <a:ext cx="3272428" cy="240470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latin typeface="Helvetica Neue" panose="02000503000000020004" pitchFamily="2" charset="0"/>
              <a:ea typeface="Helvetica Neue" panose="02000503000000020004" pitchFamily="2" charset="0"/>
              <a:cs typeface="Helvetica Neue" panose="02000503000000020004" pitchFamily="2" charset="0"/>
            </a:rPr>
            <a:t>Community </a:t>
          </a:r>
        </a:p>
        <a:p>
          <a:pPr marL="0" lvl="0" indent="0" algn="ctr" defTabSz="355600">
            <a:lnSpc>
              <a:spcPct val="90000"/>
            </a:lnSpc>
            <a:spcBef>
              <a:spcPct val="0"/>
            </a:spcBef>
            <a:spcAft>
              <a:spcPct val="35000"/>
            </a:spcAft>
            <a:buNone/>
          </a:pPr>
          <a:r>
            <a:rPr lang="en-US" sz="800" b="0" kern="1200">
              <a:latin typeface="Helvetica Neue" panose="02000503000000020004" pitchFamily="2" charset="0"/>
              <a:ea typeface="Helvetica Neue" panose="02000503000000020004" pitchFamily="2" charset="0"/>
              <a:cs typeface="Helvetica Neue" panose="02000503000000020004" pitchFamily="2" charset="0"/>
            </a:rPr>
            <a:t>(relationships between  organizations)</a:t>
          </a:r>
        </a:p>
      </dsp:txBody>
      <dsp:txXfrm>
        <a:off x="1580868" y="1401678"/>
        <a:ext cx="1693481" cy="331849"/>
      </dsp:txXfrm>
    </dsp:sp>
    <dsp:sp modelId="{6B22BC7F-5D02-1640-B50F-25BB00D07573}">
      <dsp:nvSpPr>
        <dsp:cNvPr id="0" name=""/>
        <dsp:cNvSpPr/>
      </dsp:nvSpPr>
      <dsp:spPr>
        <a:xfrm>
          <a:off x="1294355" y="1875467"/>
          <a:ext cx="2266507" cy="168791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latin typeface="Helvetica Neue" panose="02000503000000020004" pitchFamily="2" charset="0"/>
              <a:ea typeface="Helvetica Neue" panose="02000503000000020004" pitchFamily="2" charset="0"/>
              <a:cs typeface="Helvetica Neue" panose="02000503000000020004" pitchFamily="2" charset="0"/>
            </a:rPr>
            <a:t>Interpersonal </a:t>
          </a:r>
        </a:p>
        <a:p>
          <a:pPr marL="0" lvl="0" indent="0" algn="ctr" defTabSz="355600">
            <a:lnSpc>
              <a:spcPct val="90000"/>
            </a:lnSpc>
            <a:spcBef>
              <a:spcPct val="0"/>
            </a:spcBef>
            <a:spcAft>
              <a:spcPct val="35000"/>
            </a:spcAft>
            <a:buNone/>
          </a:pPr>
          <a:r>
            <a:rPr lang="en-US" sz="800" kern="1200">
              <a:latin typeface="Helvetica Neue" panose="02000503000000020004" pitchFamily="2" charset="0"/>
              <a:ea typeface="Helvetica Neue" panose="02000503000000020004" pitchFamily="2" charset="0"/>
              <a:cs typeface="Helvetica Neue" panose="02000503000000020004" pitchFamily="2" charset="0"/>
            </a:rPr>
            <a:t>(families, friends, social networks)</a:t>
          </a:r>
        </a:p>
      </dsp:txBody>
      <dsp:txXfrm>
        <a:off x="1815651" y="2027379"/>
        <a:ext cx="1223914" cy="303824"/>
      </dsp:txXfrm>
    </dsp:sp>
    <dsp:sp modelId="{C222CFE6-21F3-434F-86ED-0F3BBC10B98B}">
      <dsp:nvSpPr>
        <dsp:cNvPr id="0" name=""/>
        <dsp:cNvSpPr/>
      </dsp:nvSpPr>
      <dsp:spPr>
        <a:xfrm>
          <a:off x="1677422" y="2482628"/>
          <a:ext cx="1500372" cy="1036232"/>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latin typeface="Helvetica Neue" panose="02000503000000020004" pitchFamily="2" charset="0"/>
              <a:ea typeface="Helvetica Neue" panose="02000503000000020004" pitchFamily="2" charset="0"/>
              <a:cs typeface="Helvetica Neue" panose="02000503000000020004" pitchFamily="2" charset="0"/>
            </a:rPr>
            <a:t>Individual</a:t>
          </a:r>
          <a:r>
            <a:rPr lang="en-US" sz="800" kern="1200">
              <a:latin typeface="Helvetica Neue" panose="02000503000000020004" pitchFamily="2" charset="0"/>
              <a:ea typeface="Helvetica Neue" panose="02000503000000020004" pitchFamily="2" charset="0"/>
              <a:cs typeface="Helvetica Neue" panose="02000503000000020004" pitchFamily="2" charset="0"/>
            </a:rPr>
            <a:t> (knowledge, attitudes, behaviors)</a:t>
          </a:r>
        </a:p>
      </dsp:txBody>
      <dsp:txXfrm>
        <a:off x="1897147" y="2741686"/>
        <a:ext cx="1060923" cy="51811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there aren’t many attendee, we will go over them together.</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Four groups (one for each SDOH) each will discuss challenges in NOLA related to financial planning, housing, mental health, and disaster preparedness/recovery then go over the toolkits for their topic and discuss:</a:t>
            </a:r>
          </a:p>
          <a:p>
            <a:pPr lvl="1"/>
            <a:r>
              <a:rPr lang="en-US" dirty="0"/>
              <a:t>if they would be of use to their clients or staff, </a:t>
            </a:r>
          </a:p>
          <a:p>
            <a:pPr lvl="1"/>
            <a:r>
              <a:rPr lang="en-US" dirty="0"/>
              <a:t>how can they be improved,</a:t>
            </a:r>
          </a:p>
          <a:p>
            <a:pPr lvl="1"/>
            <a:r>
              <a:rPr lang="en-US" dirty="0"/>
              <a:t>If there are toolkits/resources they’ve heard of or use that we should know about</a:t>
            </a:r>
          </a:p>
        </p:txBody>
      </p:sp>
    </p:spTree>
    <p:extLst>
      <p:ext uri="{BB962C8B-B14F-4D97-AF65-F5344CB8AC3E}">
        <p14:creationId xmlns:p14="http://schemas.microsoft.com/office/powerpoint/2010/main" val="160892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there aren’t many attendee, we will go over them together.</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Four groups (one for each SDOH) each will discuss challenges in NOLA related to financial planning, housing, mental health, and disaster preparedness/recovery then go over the toolkits for their topic and discuss:</a:t>
            </a:r>
          </a:p>
          <a:p>
            <a:pPr lvl="1"/>
            <a:r>
              <a:rPr lang="en-US" dirty="0"/>
              <a:t>if they would be of use to their clients or staff, </a:t>
            </a:r>
          </a:p>
          <a:p>
            <a:pPr lvl="1"/>
            <a:r>
              <a:rPr lang="en-US" dirty="0"/>
              <a:t>how can they be improved,</a:t>
            </a:r>
          </a:p>
          <a:p>
            <a:pPr lvl="1"/>
            <a:r>
              <a:rPr lang="en-US" dirty="0"/>
              <a:t>If there are toolkits/resources they’ve heard of or use that we should know about</a:t>
            </a:r>
          </a:p>
        </p:txBody>
      </p:sp>
    </p:spTree>
    <p:extLst>
      <p:ext uri="{BB962C8B-B14F-4D97-AF65-F5344CB8AC3E}">
        <p14:creationId xmlns:p14="http://schemas.microsoft.com/office/powerpoint/2010/main" val="68194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694cd56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694cd5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1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20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32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there aren’t many attendee, we will go over them together.</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Four groups (one for each SDOH) each will discuss challenges in NOLA related to financial planning, housing, mental health, and disaster preparedness/recovery then go over the toolkits for their topic and discuss:</a:t>
            </a:r>
          </a:p>
          <a:p>
            <a:pPr lvl="1"/>
            <a:r>
              <a:rPr lang="en-US" dirty="0"/>
              <a:t>if they would be of use to their clients or staff, </a:t>
            </a:r>
          </a:p>
          <a:p>
            <a:pPr lvl="1"/>
            <a:r>
              <a:rPr lang="en-US" dirty="0"/>
              <a:t>how can they be improved,</a:t>
            </a:r>
          </a:p>
          <a:p>
            <a:pPr lvl="1"/>
            <a:r>
              <a:rPr lang="en-US" dirty="0"/>
              <a:t>If there are toolkits/resources they’ve heard of or use that we should know about</a:t>
            </a:r>
          </a:p>
        </p:txBody>
      </p:sp>
    </p:spTree>
    <p:extLst>
      <p:ext uri="{BB962C8B-B14F-4D97-AF65-F5344CB8AC3E}">
        <p14:creationId xmlns:p14="http://schemas.microsoft.com/office/powerpoint/2010/main" val="393546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18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09666" y="2185857"/>
            <a:ext cx="3534604" cy="3432788"/>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6" name="Google Shape;16;p2"/>
          <p:cNvGrpSpPr/>
          <p:nvPr/>
        </p:nvGrpSpPr>
        <p:grpSpPr>
          <a:xfrm>
            <a:off x="-22" y="-324543"/>
            <a:ext cx="3068579" cy="1910876"/>
            <a:chOff x="-32" y="-215963"/>
            <a:chExt cx="2163561" cy="1347300"/>
          </a:xfrm>
        </p:grpSpPr>
        <p:sp>
          <p:nvSpPr>
            <p:cNvPr id="17" name="Google Shape;17;p2"/>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9900"/>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6172200" y="2656118"/>
            <a:ext cx="2971754" cy="288615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208606" flipH="1">
              <a:off x="7481789" y="4276913"/>
              <a:ext cx="408796" cy="1016449"/>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30" name="Google Shape;30;p3"/>
          <p:cNvGrpSpPr/>
          <p:nvPr/>
        </p:nvGrpSpPr>
        <p:grpSpPr>
          <a:xfrm>
            <a:off x="-32" y="-228027"/>
            <a:ext cx="2163561" cy="1347300"/>
            <a:chOff x="-32" y="-215963"/>
            <a:chExt cx="2163561" cy="1347300"/>
          </a:xfrm>
        </p:grpSpPr>
        <p:sp>
          <p:nvSpPr>
            <p:cNvPr id="31" name="Google Shape;31;p3"/>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591371" flipH="1">
              <a:off x="239463" y="-151890"/>
              <a:ext cx="434754" cy="1080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6" name="Google Shape;36;p3"/>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7" name="Google Shape;37;p3"/>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38" name="Google Shape;38;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grpSp>
        <p:nvGrpSpPr>
          <p:cNvPr id="41" name="Google Shape;41;p4"/>
          <p:cNvGrpSpPr/>
          <p:nvPr/>
        </p:nvGrpSpPr>
        <p:grpSpPr>
          <a:xfrm>
            <a:off x="5609666" y="2185857"/>
            <a:ext cx="3534604" cy="3432788"/>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9208678" flipH="1">
              <a:off x="6287617" y="4657701"/>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7" name="Google Shape;47;p4"/>
          <p:cNvGrpSpPr/>
          <p:nvPr/>
        </p:nvGrpSpPr>
        <p:grpSpPr>
          <a:xfrm>
            <a:off x="-22" y="-324543"/>
            <a:ext cx="3068579" cy="1910876"/>
            <a:chOff x="-32" y="-215963"/>
            <a:chExt cx="2163561" cy="1347300"/>
          </a:xfrm>
        </p:grpSpPr>
        <p:sp>
          <p:nvSpPr>
            <p:cNvPr id="48" name="Google Shape;48;p4"/>
            <p:cNvSpPr/>
            <p:nvPr/>
          </p:nvSpPr>
          <p:spPr>
            <a:xfrm rot="-1591408" flipH="1">
              <a:off x="1362169" y="-63166"/>
              <a:ext cx="205103" cy="509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53" name="Google Shape;53;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6172200" y="2656118"/>
            <a:ext cx="2971754" cy="288615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61" name="Google Shape;61;p5"/>
          <p:cNvGrpSpPr/>
          <p:nvPr/>
        </p:nvGrpSpPr>
        <p:grpSpPr>
          <a:xfrm>
            <a:off x="-32" y="-228027"/>
            <a:ext cx="2163561" cy="1347300"/>
            <a:chOff x="-32" y="-215963"/>
            <a:chExt cx="2163561" cy="1347300"/>
          </a:xfrm>
        </p:grpSpPr>
        <p:sp>
          <p:nvSpPr>
            <p:cNvPr id="62" name="Google Shape;62;p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7" name="Google Shape;67;p5"/>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6"/>
          <p:cNvGrpSpPr/>
          <p:nvPr/>
        </p:nvGrpSpPr>
        <p:grpSpPr>
          <a:xfrm>
            <a:off x="6172200" y="2656118"/>
            <a:ext cx="2971754" cy="2886151"/>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32" y="-228027"/>
            <a:ext cx="2163561" cy="1347300"/>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6172200" y="2656118"/>
            <a:ext cx="2971754" cy="288615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42" name="Google Shape;142;p10"/>
          <p:cNvGrpSpPr/>
          <p:nvPr/>
        </p:nvGrpSpPr>
        <p:grpSpPr>
          <a:xfrm>
            <a:off x="-32" y="-228027"/>
            <a:ext cx="2163561" cy="13473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48" name="Google Shape;148;p1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6172200" y="2656118"/>
            <a:ext cx="2971754" cy="288615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32" y="-228027"/>
            <a:ext cx="2163561" cy="13473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Arial Narrow" panose="020B0604020202020204" pitchFamily="34" charset="0"/>
                <a:ea typeface="Helvetica Neue Condensed" panose="02000503000000020004" pitchFamily="2" charset="0"/>
                <a:cs typeface="Arial Narrow" panose="020B0604020202020204" pitchFamily="34" charset="0"/>
              </a:rPr>
              <a:t>C-LEARN CEP Coalition Workgroup</a:t>
            </a:r>
            <a:endParaRPr dirty="0">
              <a:latin typeface="Arial Narrow" panose="020B0604020202020204" pitchFamily="34" charset="0"/>
              <a:ea typeface="Helvetica Neue Condensed" panose="02000503000000020004" pitchFamily="2" charset="0"/>
              <a:cs typeface="Arial Narrow" panose="020B0604020202020204" pitchFamily="34" charset="0"/>
            </a:endParaRPr>
          </a:p>
        </p:txBody>
      </p:sp>
      <p:sp>
        <p:nvSpPr>
          <p:cNvPr id="2" name="TextBox 1">
            <a:extLst>
              <a:ext uri="{FF2B5EF4-FFF2-40B4-BE49-F238E27FC236}">
                <a16:creationId xmlns:a16="http://schemas.microsoft.com/office/drawing/2014/main" id="{10B0FCB5-4CD2-5C45-8791-82585B99E4E2}"/>
              </a:ext>
            </a:extLst>
          </p:cNvPr>
          <p:cNvSpPr txBox="1"/>
          <p:nvPr/>
        </p:nvSpPr>
        <p:spPr>
          <a:xfrm>
            <a:off x="685800" y="3759736"/>
            <a:ext cx="1883849" cy="307777"/>
          </a:xfrm>
          <a:prstGeom prst="rect">
            <a:avLst/>
          </a:prstGeom>
          <a:noFill/>
        </p:spPr>
        <p:txBody>
          <a:bodyPr wrap="none" rtlCol="0">
            <a:spAutoFit/>
          </a:bodyPr>
          <a:lstStyle/>
          <a:p>
            <a:r>
              <a:rPr lang="en-US" dirty="0">
                <a:solidFill>
                  <a:schemeClr val="bg1"/>
                </a:solidFill>
                <a:latin typeface="Roboto Slab Light" pitchFamily="2" charset="0"/>
                <a:ea typeface="Roboto Slab Light" pitchFamily="2" charset="0"/>
              </a:rPr>
              <a:t>Session 2 | July 25</a:t>
            </a:r>
            <a:r>
              <a:rPr lang="en-US" baseline="30000" dirty="0">
                <a:solidFill>
                  <a:schemeClr val="bg1"/>
                </a:solidFill>
                <a:latin typeface="Roboto Slab Light" pitchFamily="2" charset="0"/>
                <a:ea typeface="Roboto Slab Light" pitchFamily="2" charset="0"/>
              </a:rPr>
              <a:t>th</a:t>
            </a:r>
            <a:r>
              <a:rPr lang="en-US" dirty="0">
                <a:solidFill>
                  <a:schemeClr val="bg1"/>
                </a:solidFill>
                <a:latin typeface="Roboto Slab Light" pitchFamily="2" charset="0"/>
                <a:ea typeface="Roboto Slab Light" pitchFamily="2"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92048E-553E-044D-97B6-9FECE4196F17}"/>
              </a:ext>
            </a:extLst>
          </p:cNvPr>
          <p:cNvSpPr>
            <a:spLocks noGrp="1"/>
          </p:cNvSpPr>
          <p:nvPr>
            <p:ph type="body" idx="1"/>
          </p:nvPr>
        </p:nvSpPr>
        <p:spPr>
          <a:xfrm>
            <a:off x="320225" y="1071846"/>
            <a:ext cx="4461933" cy="3550954"/>
          </a:xfrm>
        </p:spPr>
        <p:txBody>
          <a:bodyPr/>
          <a:lstStyle/>
          <a:p>
            <a:pPr marL="101600" indent="0">
              <a:buNone/>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In your groups, discuss the </a:t>
            </a:r>
            <a:r>
              <a:rPr lang="en-US" sz="1800" dirty="0">
                <a:latin typeface="Helvetica Neue Medium" panose="02000503000000020004" pitchFamily="2" charset="0"/>
                <a:ea typeface="Helvetica Neue Medium" panose="02000503000000020004" pitchFamily="2" charset="0"/>
                <a:cs typeface="Helvetica Neue Medium" panose="02000503000000020004" pitchFamily="2" charset="0"/>
              </a:rPr>
              <a:t>challenges in New Orleans</a:t>
            </a: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 related to your assigned topic area.</a:t>
            </a:r>
          </a:p>
          <a:p>
            <a:pPr marL="101600" indent="0">
              <a:buNone/>
            </a:pPr>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Look through the toolkits (in your manual) and discuss the following questions:</a:t>
            </a:r>
          </a:p>
          <a:p>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Do these toolkits address any of the challenges you discussed?</a:t>
            </a:r>
          </a:p>
          <a:p>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Would these toolkits be of use to your clients and/or staff?</a:t>
            </a:r>
          </a:p>
          <a:p>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How could the toolkits be improved?</a:t>
            </a:r>
          </a:p>
          <a:p>
            <a:r>
              <a:rPr lang="en-US" sz="1800" dirty="0">
                <a:latin typeface="Helvetica Neue Light" panose="02000403000000020004" pitchFamily="2" charset="0"/>
                <a:ea typeface="Helvetica Neue Light" panose="02000403000000020004" pitchFamily="2" charset="0"/>
                <a:cs typeface="Helvetica Neue" panose="02000503000000020004" pitchFamily="2" charset="0"/>
              </a:rPr>
              <a:t>Are there any toolkits in the topic area that you use in your work?</a:t>
            </a:r>
          </a:p>
          <a:p>
            <a:pPr marL="101600" indent="0">
              <a:buNone/>
            </a:pPr>
            <a:endParaRPr lang="en-US" sz="1800" dirty="0">
              <a:latin typeface="Helvetica Neue Light" panose="02000403000000020004" pitchFamily="2" charset="0"/>
              <a:ea typeface="Helvetica Neue Light" panose="02000403000000020004" pitchFamily="2" charset="0"/>
              <a:cs typeface="Helvetica Neue" panose="02000503000000020004" pitchFamily="2" charset="0"/>
            </a:endParaRPr>
          </a:p>
          <a:p>
            <a:pPr marL="101600" indent="0">
              <a:buNone/>
            </a:pPr>
            <a:endParaRPr lang="en-US" sz="1800"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26671784-1572-5941-AD37-517D44DDBE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Oval 4">
            <a:extLst>
              <a:ext uri="{FF2B5EF4-FFF2-40B4-BE49-F238E27FC236}">
                <a16:creationId xmlns:a16="http://schemas.microsoft.com/office/drawing/2014/main" id="{44531FA7-C6C1-F147-99B8-224590E4AC37}"/>
              </a:ext>
            </a:extLst>
          </p:cNvPr>
          <p:cNvSpPr/>
          <p:nvPr/>
        </p:nvSpPr>
        <p:spPr>
          <a:xfrm>
            <a:off x="4969933" y="1485108"/>
            <a:ext cx="3303110" cy="1998133"/>
          </a:xfrm>
          <a:prstGeom prst="ellips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94060AEA-D2D0-3D42-88FB-1165EDD99284}"/>
              </a:ext>
            </a:extLst>
          </p:cNvPr>
          <p:cNvSpPr>
            <a:spLocks noGrp="1"/>
          </p:cNvSpPr>
          <p:nvPr>
            <p:ph type="title"/>
          </p:nvPr>
        </p:nvSpPr>
        <p:spPr>
          <a:xfrm>
            <a:off x="5301243" y="1485108"/>
            <a:ext cx="3048000" cy="1612087"/>
          </a:xfrm>
        </p:spPr>
        <p:txBody>
          <a:bodyPr/>
          <a:lstStyle/>
          <a:p>
            <a:r>
              <a:rPr lang="en-US" sz="1400" b="0" u="sng"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Topic Areas</a:t>
            </a:r>
            <a:b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Group 1: Disaster Preparedness</a:t>
            </a:r>
            <a:b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Group 2: Housing</a:t>
            </a:r>
            <a:b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Group 3: Financial Planning</a:t>
            </a:r>
            <a:b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Group 4: Mental Health</a:t>
            </a:r>
          </a:p>
        </p:txBody>
      </p:sp>
      <p:sp>
        <p:nvSpPr>
          <p:cNvPr id="6" name="Folded Corner 5">
            <a:extLst>
              <a:ext uri="{FF2B5EF4-FFF2-40B4-BE49-F238E27FC236}">
                <a16:creationId xmlns:a16="http://schemas.microsoft.com/office/drawing/2014/main" id="{32F9A9AF-CE50-194D-AAFA-0E62BCBBFEA9}"/>
              </a:ext>
            </a:extLst>
          </p:cNvPr>
          <p:cNvSpPr/>
          <p:nvPr/>
        </p:nvSpPr>
        <p:spPr>
          <a:xfrm>
            <a:off x="5202724" y="3128466"/>
            <a:ext cx="1338844" cy="1270000"/>
          </a:xfrm>
          <a:prstGeom prst="foldedCorner">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Pick </a:t>
            </a:r>
            <a:r>
              <a:rPr lang="en-US" b="1" u="sng" dirty="0">
                <a:latin typeface="Helvetica Neue" panose="02000503000000020004" pitchFamily="2" charset="0"/>
                <a:ea typeface="Helvetica Neue" panose="02000503000000020004" pitchFamily="2" charset="0"/>
                <a:cs typeface="Helvetica Neue" panose="02000503000000020004" pitchFamily="2" charset="0"/>
              </a:rPr>
              <a:t>one</a:t>
            </a:r>
            <a:r>
              <a:rPr lang="en-US" dirty="0">
                <a:latin typeface="Helvetica Neue" panose="02000503000000020004" pitchFamily="2" charset="0"/>
                <a:ea typeface="Helvetica Neue" panose="02000503000000020004" pitchFamily="2" charset="0"/>
                <a:cs typeface="Helvetica Neue" panose="02000503000000020004" pitchFamily="2" charset="0"/>
              </a:rPr>
              <a:t> person in you group to share out.</a:t>
            </a:r>
          </a:p>
        </p:txBody>
      </p:sp>
      <p:grpSp>
        <p:nvGrpSpPr>
          <p:cNvPr id="7" name="Google Shape;436;p38">
            <a:extLst>
              <a:ext uri="{FF2B5EF4-FFF2-40B4-BE49-F238E27FC236}">
                <a16:creationId xmlns:a16="http://schemas.microsoft.com/office/drawing/2014/main" id="{B3C2F811-2E65-4B4C-A577-CEB851F6BA83}"/>
              </a:ext>
            </a:extLst>
          </p:cNvPr>
          <p:cNvGrpSpPr/>
          <p:nvPr/>
        </p:nvGrpSpPr>
        <p:grpSpPr>
          <a:xfrm>
            <a:off x="6053732" y="196801"/>
            <a:ext cx="973600" cy="902078"/>
            <a:chOff x="6660750" y="298550"/>
            <a:chExt cx="396900" cy="396300"/>
          </a:xfrm>
          <a:solidFill>
            <a:schemeClr val="accent1"/>
          </a:solidFill>
        </p:grpSpPr>
        <p:sp>
          <p:nvSpPr>
            <p:cNvPr id="8" name="Google Shape;437;p38">
              <a:extLst>
                <a:ext uri="{FF2B5EF4-FFF2-40B4-BE49-F238E27FC236}">
                  <a16:creationId xmlns:a16="http://schemas.microsoft.com/office/drawing/2014/main" id="{CC618965-8470-894F-9A85-941FA1517B3A}"/>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8;p38">
              <a:extLst>
                <a:ext uri="{FF2B5EF4-FFF2-40B4-BE49-F238E27FC236}">
                  <a16:creationId xmlns:a16="http://schemas.microsoft.com/office/drawing/2014/main" id="{79659EA6-7E7B-6847-8A1A-25646DD61B8F}"/>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TextBox 9">
            <a:extLst>
              <a:ext uri="{FF2B5EF4-FFF2-40B4-BE49-F238E27FC236}">
                <a16:creationId xmlns:a16="http://schemas.microsoft.com/office/drawing/2014/main" id="{20F71B57-A1FB-244A-8FC7-1D817782DC45}"/>
              </a:ext>
            </a:extLst>
          </p:cNvPr>
          <p:cNvSpPr txBox="1"/>
          <p:nvPr/>
        </p:nvSpPr>
        <p:spPr>
          <a:xfrm>
            <a:off x="7020438" y="386230"/>
            <a:ext cx="2077041" cy="523220"/>
          </a:xfrm>
          <a:prstGeom prst="rect">
            <a:avLst/>
          </a:prstGeom>
          <a:noFill/>
        </p:spPr>
        <p:txBody>
          <a:bodyPr wrap="square" rtlCol="0">
            <a:spAutoFit/>
          </a:bodyPr>
          <a:lstStyle/>
          <a:p>
            <a:r>
              <a:rPr lang="en-US" dirty="0">
                <a:solidFill>
                  <a:schemeClr val="accent1"/>
                </a:solidFill>
                <a:latin typeface="Roboto Slab Light" pitchFamily="2" charset="0"/>
                <a:ea typeface="Roboto Slab Light" pitchFamily="2" charset="0"/>
              </a:rPr>
              <a:t>20 minutes to discuss </a:t>
            </a:r>
          </a:p>
          <a:p>
            <a:r>
              <a:rPr lang="en-US" dirty="0">
                <a:solidFill>
                  <a:schemeClr val="accent1"/>
                </a:solidFill>
                <a:latin typeface="Roboto Slab Light" pitchFamily="2" charset="0"/>
                <a:ea typeface="Roboto Slab Light" pitchFamily="2" charset="0"/>
              </a:rPr>
              <a:t>10 minutes to share</a:t>
            </a:r>
          </a:p>
        </p:txBody>
      </p:sp>
    </p:spTree>
    <p:extLst>
      <p:ext uri="{BB962C8B-B14F-4D97-AF65-F5344CB8AC3E}">
        <p14:creationId xmlns:p14="http://schemas.microsoft.com/office/powerpoint/2010/main" val="84591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22"/>
          <p:cNvSpPr txBox="1">
            <a:spLocks noGrp="1"/>
          </p:cNvSpPr>
          <p:nvPr>
            <p:ph type="title" idx="4294967295"/>
          </p:nvPr>
        </p:nvSpPr>
        <p:spPr>
          <a:xfrm>
            <a:off x="2194949" y="1881750"/>
            <a:ext cx="5010183" cy="138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BREAK TIME!</a:t>
            </a:r>
            <a:endParaRPr sz="7200"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55" name="Google Shape;255;p22"/>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4" name="Google Shape;436;p38">
            <a:extLst>
              <a:ext uri="{FF2B5EF4-FFF2-40B4-BE49-F238E27FC236}">
                <a16:creationId xmlns:a16="http://schemas.microsoft.com/office/drawing/2014/main" id="{09A7EB84-FCB6-7640-8795-12E7DA346231}"/>
              </a:ext>
            </a:extLst>
          </p:cNvPr>
          <p:cNvGrpSpPr/>
          <p:nvPr/>
        </p:nvGrpSpPr>
        <p:grpSpPr>
          <a:xfrm>
            <a:off x="3420600" y="3119868"/>
            <a:ext cx="973600" cy="902078"/>
            <a:chOff x="6660750" y="298550"/>
            <a:chExt cx="396900" cy="396300"/>
          </a:xfrm>
        </p:grpSpPr>
        <p:sp>
          <p:nvSpPr>
            <p:cNvPr id="5" name="Google Shape;437;p38">
              <a:extLst>
                <a:ext uri="{FF2B5EF4-FFF2-40B4-BE49-F238E27FC236}">
                  <a16:creationId xmlns:a16="http://schemas.microsoft.com/office/drawing/2014/main" id="{F1F23F0D-7462-4B49-8EAE-B349B9A40719}"/>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8;p38">
              <a:extLst>
                <a:ext uri="{FF2B5EF4-FFF2-40B4-BE49-F238E27FC236}">
                  <a16:creationId xmlns:a16="http://schemas.microsoft.com/office/drawing/2014/main" id="{46143F0D-2AC4-D14D-B0F6-29CE35876CB7}"/>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94F69E8B-4A68-3846-B743-5CB7CBC1D23A}"/>
              </a:ext>
            </a:extLst>
          </p:cNvPr>
          <p:cNvSpPr txBox="1"/>
          <p:nvPr/>
        </p:nvSpPr>
        <p:spPr>
          <a:xfrm>
            <a:off x="4440729" y="3222506"/>
            <a:ext cx="1230896" cy="707886"/>
          </a:xfrm>
          <a:prstGeom prst="rect">
            <a:avLst/>
          </a:prstGeom>
          <a:noFill/>
        </p:spPr>
        <p:txBody>
          <a:bodyPr wrap="square" rtlCol="0">
            <a:spAutoFit/>
          </a:bodyPr>
          <a:lstStyle/>
          <a:p>
            <a:r>
              <a:rPr lang="en-US" sz="2000" dirty="0">
                <a:solidFill>
                  <a:schemeClr val="bg1"/>
                </a:solidFill>
                <a:latin typeface="Roboto Slab Light" pitchFamily="2" charset="0"/>
                <a:ea typeface="Roboto Slab Light" pitchFamily="2" charset="0"/>
              </a:rPr>
              <a:t>5 minutes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6528-D6DF-9F4D-9508-E4D47922FC10}"/>
              </a:ext>
            </a:extLst>
          </p:cNvPr>
          <p:cNvSpPr>
            <a:spLocks noGrp="1"/>
          </p:cNvSpPr>
          <p:nvPr>
            <p:ph type="ctrTitle"/>
          </p:nvPr>
        </p:nvSpPr>
        <p:spPr>
          <a:xfrm>
            <a:off x="643466" y="2571750"/>
            <a:ext cx="7535334" cy="1159800"/>
          </a:xfrm>
        </p:spPr>
        <p:txBody>
          <a:bodyPr/>
          <a:lstStyle/>
          <a:p>
            <a:r>
              <a:rPr lang="en-US" sz="7200" dirty="0">
                <a:latin typeface="Helvetica Neue Condensed" panose="02000503000000020004" pitchFamily="2" charset="0"/>
                <a:ea typeface="Helvetica Neue Condensed" panose="02000503000000020004" pitchFamily="2" charset="0"/>
                <a:cs typeface="Helvetica Neue Condensed" panose="02000503000000020004" pitchFamily="2" charset="0"/>
              </a:rPr>
              <a:t>SOCIAL ECOLOGICAL MODEL</a:t>
            </a:r>
            <a:endParaRPr lang="en-US"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Slide Number Placeholder 3">
            <a:extLst>
              <a:ext uri="{FF2B5EF4-FFF2-40B4-BE49-F238E27FC236}">
                <a16:creationId xmlns:a16="http://schemas.microsoft.com/office/drawing/2014/main" id="{002EAFC8-2E90-E04B-B0FC-326E4EA6C0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26280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335"/>
        <p:cNvGrpSpPr/>
        <p:nvPr/>
      </p:nvGrpSpPr>
      <p:grpSpPr>
        <a:xfrm>
          <a:off x="0" y="0"/>
          <a:ext cx="0" cy="0"/>
          <a:chOff x="0" y="0"/>
          <a:chExt cx="0" cy="0"/>
        </a:xfrm>
      </p:grpSpPr>
      <p:sp>
        <p:nvSpPr>
          <p:cNvPr id="339" name="Google Shape;339;p3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0" name="Text Placeholder 2">
            <a:extLst>
              <a:ext uri="{FF2B5EF4-FFF2-40B4-BE49-F238E27FC236}">
                <a16:creationId xmlns:a16="http://schemas.microsoft.com/office/drawing/2014/main" id="{8A92048E-553E-044D-97B6-9FECE4196F17}"/>
              </a:ext>
            </a:extLst>
          </p:cNvPr>
          <p:cNvSpPr>
            <a:spLocks noGrp="1"/>
          </p:cNvSpPr>
          <p:nvPr/>
        </p:nvSpPr>
        <p:spPr>
          <a:xfrm>
            <a:off x="0" y="979557"/>
            <a:ext cx="4954508" cy="39404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L="914400" marR="0" lvl="1" indent="-355600" algn="l" rtl="0">
              <a:lnSpc>
                <a:spcPct val="100000"/>
              </a:lnSpc>
              <a:spcBef>
                <a:spcPts val="0"/>
              </a:spcBef>
              <a:spcAft>
                <a:spcPts val="0"/>
              </a:spcAft>
              <a:buClr>
                <a:srgbClr val="4BB5D9"/>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L="1371600" marR="0" lvl="2"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L="1828800" marR="0" lvl="3"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L="2286000" marR="0" lvl="4"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L="2743200" marR="0" lvl="5"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L="3200400" marR="0" lvl="6"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7pPr>
            <a:lvl8pPr marL="3657600" marR="0" lvl="7"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8pPr>
            <a:lvl9pPr marL="4114800" marR="0" lvl="8" indent="-355600" algn="l" rtl="0">
              <a:lnSpc>
                <a:spcPct val="100000"/>
              </a:lnSpc>
              <a:spcBef>
                <a:spcPts val="0"/>
              </a:spcBef>
              <a:spcAft>
                <a:spcPts val="0"/>
              </a:spcAft>
              <a:buClr>
                <a:srgbClr val="607896"/>
              </a:buClr>
              <a:buSzPts val="2000"/>
              <a:buFont typeface="Roboto Condensed"/>
              <a:buChar char="■"/>
              <a:defRPr sz="2000" b="0" i="0" u="none" strike="noStrike" cap="none">
                <a:solidFill>
                  <a:srgbClr val="607896"/>
                </a:solidFill>
                <a:latin typeface="Roboto Condensed"/>
                <a:ea typeface="Roboto Condensed"/>
                <a:cs typeface="Roboto Condensed"/>
                <a:sym typeface="Roboto Condensed"/>
              </a:defRPr>
            </a:lvl9pPr>
          </a:lstStyle>
          <a:p>
            <a:r>
              <a:rPr lang="en-US" sz="1600" dirty="0">
                <a:solidFill>
                  <a:schemeClr val="tx2">
                    <a:lumMod val="25000"/>
                  </a:schemeClr>
                </a:solidFill>
                <a:latin typeface="Helvetica Neue Light" panose="02000403000000020004" pitchFamily="2" charset="0"/>
                <a:ea typeface="Helvetica Neue Light" panose="02000403000000020004" pitchFamily="2" charset="0"/>
              </a:rPr>
              <a:t>A framework that considers the </a:t>
            </a:r>
            <a:r>
              <a:rPr lang="en-US" sz="1600" dirty="0">
                <a:solidFill>
                  <a:schemeClr val="accent4">
                    <a:lumMod val="75000"/>
                  </a:schemeClr>
                </a:solidFill>
                <a:latin typeface="Helvetica Neue Light" panose="02000403000000020004" pitchFamily="2" charset="0"/>
                <a:ea typeface="Helvetica Neue Light" panose="02000403000000020004" pitchFamily="2" charset="0"/>
              </a:rPr>
              <a:t>complex interaction </a:t>
            </a:r>
            <a:r>
              <a:rPr lang="en-US" sz="1600" dirty="0">
                <a:solidFill>
                  <a:schemeClr val="tx2">
                    <a:lumMod val="25000"/>
                  </a:schemeClr>
                </a:solidFill>
                <a:latin typeface="Helvetica Neue Light" panose="02000403000000020004" pitchFamily="2" charset="0"/>
                <a:ea typeface="Helvetica Neue Light" panose="02000403000000020004" pitchFamily="2" charset="0"/>
              </a:rPr>
              <a:t>between an individual, relationships, community, and societal factors. </a:t>
            </a:r>
          </a:p>
          <a:p>
            <a:r>
              <a:rPr lang="en-US" sz="1600" dirty="0">
                <a:solidFill>
                  <a:schemeClr val="tx2">
                    <a:lumMod val="25000"/>
                  </a:schemeClr>
                </a:solidFill>
                <a:latin typeface="Helvetica Neue Light" panose="02000403000000020004" pitchFamily="2" charset="0"/>
                <a:ea typeface="Helvetica Neue Light" panose="02000403000000020004" pitchFamily="2" charset="0"/>
              </a:rPr>
              <a:t>It allows us to understand the range of factors that put people at risk for various health related issues, especially social determinants of health. </a:t>
            </a:r>
          </a:p>
          <a:p>
            <a:r>
              <a:rPr lang="en-US" sz="1600" dirty="0">
                <a:solidFill>
                  <a:schemeClr val="tx2">
                    <a:lumMod val="25000"/>
                  </a:schemeClr>
                </a:solidFill>
                <a:latin typeface="Helvetica Neue Light" panose="02000403000000020004" pitchFamily="2" charset="0"/>
                <a:ea typeface="Helvetica Neue Light" panose="02000403000000020004" pitchFamily="2" charset="0"/>
              </a:rPr>
              <a:t>The overlapping rings in the model illustrate how factors at one level influence factors at another level.</a:t>
            </a:r>
          </a:p>
          <a:p>
            <a:r>
              <a:rPr lang="en-US" sz="1600" dirty="0">
                <a:solidFill>
                  <a:schemeClr val="tx2">
                    <a:lumMod val="25000"/>
                  </a:schemeClr>
                </a:solidFill>
                <a:latin typeface="Helvetica Neue Light" panose="02000403000000020004" pitchFamily="2" charset="0"/>
                <a:ea typeface="Helvetica Neue Light" panose="02000403000000020004" pitchFamily="2" charset="0"/>
              </a:rPr>
              <a:t>Suggests that prevention and change is necessary across multiple levels of the model at the same time. </a:t>
            </a:r>
          </a:p>
          <a:p>
            <a:r>
              <a:rPr lang="en-US" sz="1600" dirty="0">
                <a:solidFill>
                  <a:schemeClr val="tx2">
                    <a:lumMod val="25000"/>
                  </a:schemeClr>
                </a:solidFill>
                <a:latin typeface="Helvetica Neue Light" panose="02000403000000020004" pitchFamily="2" charset="0"/>
                <a:ea typeface="Helvetica Neue Light" panose="02000403000000020004" pitchFamily="2" charset="0"/>
              </a:rPr>
              <a:t>This approach is more likely to sustain prevention efforts over time than any single intervention.</a:t>
            </a:r>
          </a:p>
          <a:p>
            <a:pPr marL="101600" indent="0">
              <a:buNone/>
            </a:pPr>
            <a:endParaRPr lang="en-US" sz="1600" dirty="0">
              <a:solidFill>
                <a:schemeClr val="tx2">
                  <a:lumMod val="25000"/>
                </a:schemeClr>
              </a:solidFill>
            </a:endParaRPr>
          </a:p>
          <a:p>
            <a:pPr marL="101600" indent="0">
              <a:buNone/>
            </a:pPr>
            <a:endParaRPr lang="en-US" sz="1600" dirty="0">
              <a:solidFill>
                <a:schemeClr val="tx2">
                  <a:lumMod val="25000"/>
                </a:schemeClr>
              </a:solidFill>
            </a:endParaRPr>
          </a:p>
        </p:txBody>
      </p:sp>
      <p:sp>
        <p:nvSpPr>
          <p:cNvPr id="11" name="Title 7">
            <a:extLst>
              <a:ext uri="{FF2B5EF4-FFF2-40B4-BE49-F238E27FC236}">
                <a16:creationId xmlns:a16="http://schemas.microsoft.com/office/drawing/2014/main" id="{1E2754EF-D89F-C44B-99A9-2ED6906388F2}"/>
              </a:ext>
            </a:extLst>
          </p:cNvPr>
          <p:cNvSpPr>
            <a:spLocks noGrp="1"/>
          </p:cNvSpPr>
          <p:nvPr/>
        </p:nvSpPr>
        <p:spPr>
          <a:xfrm>
            <a:off x="440553" y="481296"/>
            <a:ext cx="5760300" cy="680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dirty="0">
                <a:solidFill>
                  <a:schemeClr val="accent4">
                    <a:lumMod val="75000"/>
                  </a:schemeClr>
                </a:solidFill>
                <a:latin typeface="Helvetica Neue" panose="02000503000000020004" pitchFamily="2" charset="0"/>
                <a:ea typeface="Helvetica Neue" panose="02000503000000020004" pitchFamily="2" charset="0"/>
                <a:cs typeface="Helvetica Neue" panose="02000503000000020004" pitchFamily="2" charset="0"/>
              </a:rPr>
              <a:t>The Social Ecological Model</a:t>
            </a:r>
          </a:p>
        </p:txBody>
      </p:sp>
      <p:graphicFrame>
        <p:nvGraphicFramePr>
          <p:cNvPr id="12" name="Diagram 11">
            <a:extLst>
              <a:ext uri="{FF2B5EF4-FFF2-40B4-BE49-F238E27FC236}">
                <a16:creationId xmlns:a16="http://schemas.microsoft.com/office/drawing/2014/main" id="{0832E82D-4885-8C41-9CF4-816A976EAC0B}"/>
              </a:ext>
            </a:extLst>
          </p:cNvPr>
          <p:cNvGraphicFramePr/>
          <p:nvPr>
            <p:extLst>
              <p:ext uri="{D42A27DB-BD31-4B8C-83A1-F6EECF244321}">
                <p14:modId xmlns:p14="http://schemas.microsoft.com/office/powerpoint/2010/main" val="3997389523"/>
              </p:ext>
            </p:extLst>
          </p:nvPr>
        </p:nvGraphicFramePr>
        <p:xfrm>
          <a:off x="4393045" y="904223"/>
          <a:ext cx="4855218" cy="375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17"/>
          <p:cNvSpPr txBox="1">
            <a:spLocks noGrp="1"/>
          </p:cNvSpPr>
          <p:nvPr>
            <p:ph type="body" idx="1"/>
          </p:nvPr>
        </p:nvSpPr>
        <p:spPr>
          <a:xfrm>
            <a:off x="537677" y="1311150"/>
            <a:ext cx="4381456" cy="2521200"/>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 dirty="0">
                <a:latin typeface="Helvetica Neue Light" panose="02000403000000020004" pitchFamily="2" charset="0"/>
                <a:ea typeface="Helvetica Neue Light" panose="02000403000000020004" pitchFamily="2" charset="0"/>
                <a:cs typeface="Helvetica Neue" panose="02000503000000020004" pitchFamily="2" charset="0"/>
              </a:rPr>
              <a:t>In your groups, discuss and identify root causes and potential solutions within each level of the Social Ecological Model for your assigned topic area.</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a:p>
            <a:pPr marL="457200" lvl="0" indent="-355600" algn="l" rtl="0">
              <a:spcBef>
                <a:spcPts val="0"/>
              </a:spcBef>
              <a:spcAft>
                <a:spcPts val="0"/>
              </a:spcAft>
              <a:buSzPts val="2000"/>
              <a:buChar char="»"/>
            </a:pPr>
            <a:r>
              <a:rPr lang="en-US" dirty="0">
                <a:latin typeface="Helvetica Neue Light" panose="02000403000000020004" pitchFamily="2" charset="0"/>
                <a:ea typeface="Helvetica Neue Light" panose="02000403000000020004" pitchFamily="2" charset="0"/>
                <a:cs typeface="Helvetica Neue" panose="02000503000000020004" pitchFamily="2" charset="0"/>
              </a:rPr>
              <a:t>We will refer back to this in the next meeting for a SWOT analysis</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04" name="Google Shape;204;p1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5" name="Oval 4">
            <a:extLst>
              <a:ext uri="{FF2B5EF4-FFF2-40B4-BE49-F238E27FC236}">
                <a16:creationId xmlns:a16="http://schemas.microsoft.com/office/drawing/2014/main" id="{1603A3E5-D963-D24C-BCD0-798511F6690D}"/>
              </a:ext>
            </a:extLst>
          </p:cNvPr>
          <p:cNvSpPr/>
          <p:nvPr/>
        </p:nvSpPr>
        <p:spPr>
          <a:xfrm>
            <a:off x="4784631" y="1572683"/>
            <a:ext cx="3048000" cy="1998133"/>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itle 1">
            <a:extLst>
              <a:ext uri="{FF2B5EF4-FFF2-40B4-BE49-F238E27FC236}">
                <a16:creationId xmlns:a16="http://schemas.microsoft.com/office/drawing/2014/main" id="{D3342E35-EF8D-2946-9D33-6EBD4C02EC99}"/>
              </a:ext>
            </a:extLst>
          </p:cNvPr>
          <p:cNvSpPr txBox="1">
            <a:spLocks/>
          </p:cNvSpPr>
          <p:nvPr/>
        </p:nvSpPr>
        <p:spPr>
          <a:xfrm>
            <a:off x="5069918" y="1572683"/>
            <a:ext cx="3048000" cy="16120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sz="1400" b="0" u="sng"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Topic Areas</a:t>
            </a:r>
            <a:b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Group 1: Disaster Preparedness</a:t>
            </a:r>
            <a:b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Group 2: Housing</a:t>
            </a:r>
            <a:b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Group 3: Financial Planning</a:t>
            </a:r>
            <a:b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4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Group 4: Mental Health</a:t>
            </a:r>
          </a:p>
        </p:txBody>
      </p:sp>
      <p:grpSp>
        <p:nvGrpSpPr>
          <p:cNvPr id="9" name="Google Shape;436;p38">
            <a:extLst>
              <a:ext uri="{FF2B5EF4-FFF2-40B4-BE49-F238E27FC236}">
                <a16:creationId xmlns:a16="http://schemas.microsoft.com/office/drawing/2014/main" id="{8EABD613-89D0-3C4D-B4F9-6397C5B0929D}"/>
              </a:ext>
            </a:extLst>
          </p:cNvPr>
          <p:cNvGrpSpPr/>
          <p:nvPr/>
        </p:nvGrpSpPr>
        <p:grpSpPr>
          <a:xfrm>
            <a:off x="6028334" y="409072"/>
            <a:ext cx="973600" cy="902078"/>
            <a:chOff x="6660750" y="298550"/>
            <a:chExt cx="396900" cy="396300"/>
          </a:xfrm>
          <a:solidFill>
            <a:schemeClr val="accent1"/>
          </a:solidFill>
        </p:grpSpPr>
        <p:sp>
          <p:nvSpPr>
            <p:cNvPr id="10" name="Google Shape;437;p38">
              <a:extLst>
                <a:ext uri="{FF2B5EF4-FFF2-40B4-BE49-F238E27FC236}">
                  <a16:creationId xmlns:a16="http://schemas.microsoft.com/office/drawing/2014/main" id="{F5A38A06-7C3A-3546-9040-9707B6314603}"/>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8;p38">
              <a:extLst>
                <a:ext uri="{FF2B5EF4-FFF2-40B4-BE49-F238E27FC236}">
                  <a16:creationId xmlns:a16="http://schemas.microsoft.com/office/drawing/2014/main" id="{0C611C9D-815A-C342-8E58-39D960CD0190}"/>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0B3695F3-6329-BE4D-93D8-F324661C9BAF}"/>
              </a:ext>
            </a:extLst>
          </p:cNvPr>
          <p:cNvSpPr txBox="1"/>
          <p:nvPr/>
        </p:nvSpPr>
        <p:spPr>
          <a:xfrm>
            <a:off x="7091837" y="598501"/>
            <a:ext cx="2052163" cy="523220"/>
          </a:xfrm>
          <a:prstGeom prst="rect">
            <a:avLst/>
          </a:prstGeom>
          <a:noFill/>
        </p:spPr>
        <p:txBody>
          <a:bodyPr wrap="square" rtlCol="0">
            <a:spAutoFit/>
          </a:bodyPr>
          <a:lstStyle/>
          <a:p>
            <a:r>
              <a:rPr lang="en-US" dirty="0">
                <a:solidFill>
                  <a:schemeClr val="accent1"/>
                </a:solidFill>
                <a:latin typeface="Roboto Slab Light" pitchFamily="2" charset="0"/>
                <a:ea typeface="Roboto Slab Light" pitchFamily="2" charset="0"/>
              </a:rPr>
              <a:t>20 minutes to discuss </a:t>
            </a:r>
          </a:p>
          <a:p>
            <a:r>
              <a:rPr lang="en-US" dirty="0">
                <a:solidFill>
                  <a:schemeClr val="accent1"/>
                </a:solidFill>
                <a:latin typeface="Roboto Slab Light" pitchFamily="2" charset="0"/>
                <a:ea typeface="Roboto Slab Light" pitchFamily="2" charset="0"/>
              </a:rPr>
              <a:t>10 minutes to share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6528-D6DF-9F4D-9508-E4D47922FC10}"/>
              </a:ext>
            </a:extLst>
          </p:cNvPr>
          <p:cNvSpPr>
            <a:spLocks noGrp="1"/>
          </p:cNvSpPr>
          <p:nvPr>
            <p:ph type="ctrTitle"/>
          </p:nvPr>
        </p:nvSpPr>
        <p:spPr>
          <a:xfrm>
            <a:off x="660399" y="2827950"/>
            <a:ext cx="7239001" cy="1159800"/>
          </a:xfrm>
        </p:spPr>
        <p:txBody>
          <a:bodyPr/>
          <a:lstStyle/>
          <a:p>
            <a:r>
              <a:rPr lang="en-US" sz="7200" dirty="0">
                <a:latin typeface="Helvetica Neue Condensed" panose="02000503000000020004" pitchFamily="2" charset="0"/>
                <a:ea typeface="Helvetica Neue Condensed" panose="02000503000000020004" pitchFamily="2" charset="0"/>
                <a:cs typeface="Helvetica Neue Condensed" panose="02000503000000020004" pitchFamily="2" charset="0"/>
              </a:rPr>
              <a:t>EVALUATIONS &amp; NOMINATIONS</a:t>
            </a:r>
            <a:endParaRPr lang="en-US"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Slide Number Placeholder 3">
            <a:extLst>
              <a:ext uri="{FF2B5EF4-FFF2-40B4-BE49-F238E27FC236}">
                <a16:creationId xmlns:a16="http://schemas.microsoft.com/office/drawing/2014/main" id="{002EAFC8-2E90-E04B-B0FC-326E4EA6C0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5" name="Google Shape;436;p38">
            <a:extLst>
              <a:ext uri="{FF2B5EF4-FFF2-40B4-BE49-F238E27FC236}">
                <a16:creationId xmlns:a16="http://schemas.microsoft.com/office/drawing/2014/main" id="{D39B1968-592E-AD40-89FD-800DDADF62E1}"/>
              </a:ext>
            </a:extLst>
          </p:cNvPr>
          <p:cNvGrpSpPr/>
          <p:nvPr/>
        </p:nvGrpSpPr>
        <p:grpSpPr>
          <a:xfrm>
            <a:off x="6646400" y="393601"/>
            <a:ext cx="973600" cy="902078"/>
            <a:chOff x="6660750" y="298550"/>
            <a:chExt cx="396900" cy="396300"/>
          </a:xfrm>
        </p:grpSpPr>
        <p:sp>
          <p:nvSpPr>
            <p:cNvPr id="6" name="Google Shape;437;p38">
              <a:extLst>
                <a:ext uri="{FF2B5EF4-FFF2-40B4-BE49-F238E27FC236}">
                  <a16:creationId xmlns:a16="http://schemas.microsoft.com/office/drawing/2014/main" id="{9B23BA23-2CAF-C94D-8988-E385A75284B1}"/>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8;p38">
              <a:extLst>
                <a:ext uri="{FF2B5EF4-FFF2-40B4-BE49-F238E27FC236}">
                  <a16:creationId xmlns:a16="http://schemas.microsoft.com/office/drawing/2014/main" id="{43049883-F546-9144-A434-B035B0043611}"/>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6729BBE0-3856-5945-9933-9CF875D31874}"/>
              </a:ext>
            </a:extLst>
          </p:cNvPr>
          <p:cNvSpPr txBox="1"/>
          <p:nvPr/>
        </p:nvSpPr>
        <p:spPr>
          <a:xfrm>
            <a:off x="7709904" y="583030"/>
            <a:ext cx="973600" cy="523220"/>
          </a:xfrm>
          <a:prstGeom prst="rect">
            <a:avLst/>
          </a:prstGeom>
          <a:noFill/>
        </p:spPr>
        <p:txBody>
          <a:bodyPr wrap="square" rtlCol="0">
            <a:spAutoFit/>
          </a:bodyPr>
          <a:lstStyle/>
          <a:p>
            <a:r>
              <a:rPr lang="en-US" dirty="0">
                <a:solidFill>
                  <a:schemeClr val="bg1"/>
                </a:solidFill>
                <a:latin typeface="Roboto Slab Light" pitchFamily="2" charset="0"/>
                <a:ea typeface="Roboto Slab Light" pitchFamily="2" charset="0"/>
              </a:rPr>
              <a:t>10 minutes</a:t>
            </a:r>
          </a:p>
        </p:txBody>
      </p:sp>
    </p:spTree>
    <p:extLst>
      <p:ext uri="{BB962C8B-B14F-4D97-AF65-F5344CB8AC3E}">
        <p14:creationId xmlns:p14="http://schemas.microsoft.com/office/powerpoint/2010/main" val="172448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89"/>
        <p:cNvGrpSpPr/>
        <p:nvPr/>
      </p:nvGrpSpPr>
      <p:grpSpPr>
        <a:xfrm>
          <a:off x="0" y="0"/>
          <a:ext cx="0" cy="0"/>
          <a:chOff x="0" y="0"/>
          <a:chExt cx="0" cy="0"/>
        </a:xfrm>
      </p:grpSpPr>
      <p:grpSp>
        <p:nvGrpSpPr>
          <p:cNvPr id="415" name="Google Shape;415;p38"/>
          <p:cNvGrpSpPr/>
          <p:nvPr/>
        </p:nvGrpSpPr>
        <p:grpSpPr>
          <a:xfrm>
            <a:off x="1623884" y="1693283"/>
            <a:ext cx="1551116" cy="1638399"/>
            <a:chOff x="5983625" y="301625"/>
            <a:chExt cx="403000" cy="395050"/>
          </a:xfrm>
        </p:grpSpPr>
        <p:sp>
          <p:nvSpPr>
            <p:cNvPr id="416" name="Google Shape;416;p38"/>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3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TextBox 1">
            <a:extLst>
              <a:ext uri="{FF2B5EF4-FFF2-40B4-BE49-F238E27FC236}">
                <a16:creationId xmlns:a16="http://schemas.microsoft.com/office/drawing/2014/main" id="{A4C55A9D-DE15-2141-99AD-0A4B8721201E}"/>
              </a:ext>
            </a:extLst>
          </p:cNvPr>
          <p:cNvSpPr txBox="1"/>
          <p:nvPr/>
        </p:nvSpPr>
        <p:spPr>
          <a:xfrm>
            <a:off x="3496734" y="1769179"/>
            <a:ext cx="4445000" cy="1200329"/>
          </a:xfrm>
          <a:prstGeom prst="rect">
            <a:avLst/>
          </a:prstGeom>
          <a:noFill/>
        </p:spPr>
        <p:txBody>
          <a:bodyPr wrap="square" rtlCol="0">
            <a:spAutoFit/>
          </a:bodyPr>
          <a:lstStyle/>
          <a:p>
            <a:r>
              <a:rPr lang="en-US" sz="24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Thank you for joining us today!</a:t>
            </a:r>
          </a:p>
          <a:p>
            <a:r>
              <a:rPr lang="en-US" sz="16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Our next CEP meeting will be Thursday, August 8</a:t>
            </a:r>
            <a:r>
              <a:rPr lang="en-US" sz="1600" baseline="300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th</a:t>
            </a:r>
            <a:r>
              <a:rPr lang="en-US" sz="16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 at the AmeriHealth Caritas Community Wellness Center from 2:30 – 4:00.</a:t>
            </a:r>
          </a:p>
        </p:txBody>
      </p:sp>
    </p:spTree>
    <p:extLst>
      <p:ext uri="{BB962C8B-B14F-4D97-AF65-F5344CB8AC3E}">
        <p14:creationId xmlns:p14="http://schemas.microsoft.com/office/powerpoint/2010/main" val="388491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Arial Narrow" panose="020B0604020202020204" pitchFamily="34" charset="0"/>
                <a:ea typeface="Helvetica Neue Condensed" panose="02000503000000020004" pitchFamily="2" charset="0"/>
                <a:cs typeface="Arial Narrow" panose="020B0604020202020204" pitchFamily="34" charset="0"/>
              </a:rPr>
              <a:t>Today’s Agenda</a:t>
            </a:r>
            <a:endParaRPr dirty="0">
              <a:latin typeface="Arial Narrow" panose="020B0604020202020204" pitchFamily="34" charset="0"/>
              <a:ea typeface="Helvetica Neue Condensed" panose="02000503000000020004" pitchFamily="2" charset="0"/>
              <a:cs typeface="Arial Narrow" panose="020B0604020202020204" pitchFamily="34" charset="0"/>
            </a:endParaRPr>
          </a:p>
        </p:txBody>
      </p:sp>
      <p:sp>
        <p:nvSpPr>
          <p:cNvPr id="175" name="Google Shape;175;p13"/>
          <p:cNvSpPr txBox="1">
            <a:spLocks noGrp="1"/>
          </p:cNvSpPr>
          <p:nvPr>
            <p:ph type="body" idx="1"/>
          </p:nvPr>
        </p:nvSpPr>
        <p:spPr>
          <a:xfrm>
            <a:off x="1031425" y="1672983"/>
            <a:ext cx="6724043" cy="2034600"/>
          </a:xfrm>
          <a:prstGeom prst="rect">
            <a:avLst/>
          </a:prstGeom>
        </p:spPr>
        <p:txBody>
          <a:bodyPr spcFirstLastPara="1" wrap="square" lIns="91425" tIns="91425" rIns="91425" bIns="91425" anchor="t" anchorCtr="0">
            <a:noAutofit/>
          </a:bodyPr>
          <a:lstStyle/>
          <a:p>
            <a:pPr marL="514350" lvl="0" indent="-514350" algn="l" rtl="0">
              <a:spcBef>
                <a:spcPts val="600"/>
              </a:spcBef>
              <a:spcAft>
                <a:spcPts val="0"/>
              </a:spcAft>
              <a:buClr>
                <a:schemeClr val="accent1"/>
              </a:buClr>
              <a:buSzPct val="100000"/>
              <a:buFont typeface="+mj-lt"/>
              <a:buAutoNum type="romanUcPeriod"/>
            </a:pPr>
            <a:r>
              <a:rPr lang="en-US" sz="2000" b="1" dirty="0">
                <a:solidFill>
                  <a:srgbClr val="3796BF"/>
                </a:solidFill>
                <a:latin typeface="Arial Narrow" panose="020B0604020202020204" pitchFamily="34" charset="0"/>
                <a:ea typeface="Helvetica Neue" panose="02000503000000020004" pitchFamily="2" charset="0"/>
                <a:cs typeface="Arial Narrow" panose="020B0604020202020204" pitchFamily="34" charset="0"/>
              </a:rPr>
              <a:t>Introductions – </a:t>
            </a:r>
            <a:r>
              <a:rPr lang="en-US" sz="2000" b="1" dirty="0">
                <a:solidFill>
                  <a:schemeClr val="accent2"/>
                </a:solidFill>
                <a:latin typeface="Arial Narrow" panose="020B0604020202020204" pitchFamily="34" charset="0"/>
                <a:ea typeface="Helvetica Neue" panose="02000503000000020004" pitchFamily="2" charset="0"/>
                <a:cs typeface="Arial Narrow" panose="020B0604020202020204" pitchFamily="34" charset="0"/>
              </a:rPr>
              <a:t>10 minutes</a:t>
            </a:r>
          </a:p>
          <a:p>
            <a:pPr marL="514350" lvl="0" indent="-514350" algn="l" rtl="0">
              <a:spcBef>
                <a:spcPts val="600"/>
              </a:spcBef>
              <a:spcAft>
                <a:spcPts val="0"/>
              </a:spcAft>
              <a:buClr>
                <a:schemeClr val="accent1"/>
              </a:buClr>
              <a:buSzPct val="100000"/>
              <a:buFont typeface="+mj-lt"/>
              <a:buAutoNum type="romanUcPeriod"/>
            </a:pPr>
            <a:r>
              <a:rPr lang="en-US" sz="2000" b="1" dirty="0">
                <a:solidFill>
                  <a:srgbClr val="3796BF"/>
                </a:solidFill>
                <a:latin typeface="Arial Narrow" panose="020B0604020202020204" pitchFamily="34" charset="0"/>
                <a:ea typeface="Helvetica Neue" panose="02000503000000020004" pitchFamily="2" charset="0"/>
                <a:cs typeface="Arial Narrow" panose="020B0604020202020204" pitchFamily="34" charset="0"/>
              </a:rPr>
              <a:t>Review of Session 1 – </a:t>
            </a:r>
            <a:r>
              <a:rPr lang="en-US" sz="2000" b="1" dirty="0">
                <a:solidFill>
                  <a:schemeClr val="accent2"/>
                </a:solidFill>
                <a:latin typeface="Arial Narrow" panose="020B0604020202020204" pitchFamily="34" charset="0"/>
                <a:ea typeface="Helvetica Neue" panose="02000503000000020004" pitchFamily="2" charset="0"/>
                <a:cs typeface="Arial Narrow" panose="020B0604020202020204" pitchFamily="34" charset="0"/>
              </a:rPr>
              <a:t>5 minutes</a:t>
            </a:r>
          </a:p>
          <a:p>
            <a:pPr marL="514350" lvl="0" indent="-514350" algn="l" rtl="0">
              <a:spcBef>
                <a:spcPts val="600"/>
              </a:spcBef>
              <a:spcAft>
                <a:spcPts val="0"/>
              </a:spcAft>
              <a:buClr>
                <a:schemeClr val="accent1"/>
              </a:buClr>
              <a:buSzPct val="100000"/>
              <a:buFont typeface="+mj-lt"/>
              <a:buAutoNum type="romanUcPeriod"/>
            </a:pPr>
            <a:r>
              <a:rPr lang="en-US" sz="2000" b="1" dirty="0">
                <a:solidFill>
                  <a:srgbClr val="3796BF"/>
                </a:solidFill>
                <a:latin typeface="Arial Narrow" panose="020B0604020202020204" pitchFamily="34" charset="0"/>
                <a:ea typeface="Helvetica Neue" panose="02000503000000020004" pitchFamily="2" charset="0"/>
                <a:cs typeface="Arial Narrow" panose="020B0604020202020204" pitchFamily="34" charset="0"/>
              </a:rPr>
              <a:t>Activity 1: Challenges and Toolkits – </a:t>
            </a:r>
            <a:r>
              <a:rPr lang="en-US" sz="2000" b="1" dirty="0">
                <a:solidFill>
                  <a:schemeClr val="accent2"/>
                </a:solidFill>
                <a:latin typeface="Arial Narrow" panose="020B0604020202020204" pitchFamily="34" charset="0"/>
                <a:ea typeface="Helvetica Neue" panose="02000503000000020004" pitchFamily="2" charset="0"/>
                <a:cs typeface="Arial Narrow" panose="020B0604020202020204" pitchFamily="34" charset="0"/>
              </a:rPr>
              <a:t>30 minutes</a:t>
            </a:r>
          </a:p>
          <a:p>
            <a:pPr marL="0" lvl="0" indent="0" algn="l" rtl="0">
              <a:spcBef>
                <a:spcPts val="600"/>
              </a:spcBef>
              <a:spcAft>
                <a:spcPts val="0"/>
              </a:spcAft>
              <a:buClr>
                <a:schemeClr val="accent1"/>
              </a:buClr>
              <a:buSzPct val="100000"/>
              <a:buNone/>
            </a:pPr>
            <a:r>
              <a:rPr lang="en-US" sz="2000" b="1" dirty="0">
                <a:solidFill>
                  <a:schemeClr val="accent2"/>
                </a:solidFill>
                <a:latin typeface="Arial Narrow" panose="020B0604020202020204" pitchFamily="34" charset="0"/>
                <a:ea typeface="Helvetica Neue" panose="02000503000000020004" pitchFamily="2" charset="0"/>
                <a:cs typeface="Arial Narrow" panose="020B0604020202020204" pitchFamily="34" charset="0"/>
              </a:rPr>
              <a:t>         Break! </a:t>
            </a:r>
          </a:p>
          <a:p>
            <a:pPr marL="514350" lvl="0" indent="-514350" algn="l" rtl="0">
              <a:spcBef>
                <a:spcPts val="600"/>
              </a:spcBef>
              <a:spcAft>
                <a:spcPts val="0"/>
              </a:spcAft>
              <a:buClr>
                <a:schemeClr val="accent1"/>
              </a:buClr>
              <a:buSzPct val="100000"/>
              <a:buFont typeface="+mj-lt"/>
              <a:buAutoNum type="romanUcPeriod"/>
            </a:pPr>
            <a:r>
              <a:rPr lang="en-US" sz="2000" b="1" dirty="0">
                <a:solidFill>
                  <a:srgbClr val="3796BF"/>
                </a:solidFill>
                <a:latin typeface="Arial Narrow" panose="020B0604020202020204" pitchFamily="34" charset="0"/>
                <a:ea typeface="Helvetica Neue" panose="02000503000000020004" pitchFamily="2" charset="0"/>
                <a:cs typeface="Arial Narrow" panose="020B0604020202020204" pitchFamily="34" charset="0"/>
              </a:rPr>
              <a:t>Activity 2: Social Ecological Model – </a:t>
            </a:r>
            <a:r>
              <a:rPr lang="en-US" sz="2000" b="1" dirty="0">
                <a:solidFill>
                  <a:schemeClr val="accent2"/>
                </a:solidFill>
                <a:latin typeface="Arial Narrow" panose="020B0604020202020204" pitchFamily="34" charset="0"/>
                <a:ea typeface="Helvetica Neue" panose="02000503000000020004" pitchFamily="2" charset="0"/>
                <a:cs typeface="Arial Narrow" panose="020B0604020202020204" pitchFamily="34" charset="0"/>
              </a:rPr>
              <a:t>30 minutes</a:t>
            </a:r>
          </a:p>
          <a:p>
            <a:pPr marL="514350" lvl="0" indent="-514350" algn="l" rtl="0">
              <a:spcBef>
                <a:spcPts val="600"/>
              </a:spcBef>
              <a:spcAft>
                <a:spcPts val="0"/>
              </a:spcAft>
              <a:buClr>
                <a:schemeClr val="accent1"/>
              </a:buClr>
              <a:buSzPct val="100000"/>
              <a:buFont typeface="+mj-lt"/>
              <a:buAutoNum type="romanUcPeriod"/>
            </a:pPr>
            <a:r>
              <a:rPr lang="en-US" sz="2000" b="1" dirty="0">
                <a:solidFill>
                  <a:srgbClr val="3796BF"/>
                </a:solidFill>
                <a:latin typeface="Arial Narrow" panose="020B0604020202020204" pitchFamily="34" charset="0"/>
                <a:ea typeface="Helvetica Neue" panose="02000503000000020004" pitchFamily="2" charset="0"/>
                <a:cs typeface="Arial Narrow" panose="020B0604020202020204" pitchFamily="34" charset="0"/>
              </a:rPr>
              <a:t>Evaluations and Nominations – </a:t>
            </a:r>
            <a:r>
              <a:rPr lang="en-US" sz="2000" b="1" dirty="0">
                <a:solidFill>
                  <a:schemeClr val="accent2"/>
                </a:solidFill>
                <a:latin typeface="Arial Narrow" panose="020B0604020202020204" pitchFamily="34" charset="0"/>
                <a:ea typeface="Helvetica Neue" panose="02000503000000020004" pitchFamily="2" charset="0"/>
                <a:cs typeface="Arial Narrow" panose="020B0604020202020204" pitchFamily="34" charset="0"/>
              </a:rPr>
              <a:t>10 minutes</a:t>
            </a:r>
            <a:endParaRPr sz="2000" b="1" dirty="0">
              <a:solidFill>
                <a:schemeClr val="accent2"/>
              </a:solidFill>
              <a:latin typeface="Arial Narrow" panose="020B0604020202020204" pitchFamily="34" charset="0"/>
              <a:ea typeface="Helvetica Neue" panose="02000503000000020004" pitchFamily="2" charset="0"/>
              <a:cs typeface="Arial Narrow" panose="020B0604020202020204" pitchFamily="34" charset="0"/>
            </a:endParaRPr>
          </a:p>
          <a:p>
            <a:pPr marL="0" lvl="0" indent="0" algn="l" rtl="0">
              <a:spcBef>
                <a:spcPts val="600"/>
              </a:spcBef>
              <a:spcAft>
                <a:spcPts val="0"/>
              </a:spcAft>
              <a:buClr>
                <a:schemeClr val="dk1"/>
              </a:buClr>
              <a:buSzPct val="100000"/>
              <a:buFont typeface="Arial"/>
              <a:buNone/>
            </a:pPr>
            <a:endParaRPr sz="2000" b="1" dirty="0">
              <a:latin typeface="Arial Narrow" panose="020B0604020202020204" pitchFamily="34" charset="0"/>
              <a:ea typeface="Helvetica Neue" panose="02000503000000020004" pitchFamily="2" charset="0"/>
              <a:cs typeface="Arial Narrow" panose="020B0604020202020204" pitchFamily="34" charset="0"/>
            </a:endParaRPr>
          </a:p>
          <a:p>
            <a:pPr marL="0" lvl="0" indent="0" algn="l" rtl="0">
              <a:spcBef>
                <a:spcPts val="600"/>
              </a:spcBef>
              <a:spcAft>
                <a:spcPts val="0"/>
              </a:spcAft>
              <a:buSzPct val="100000"/>
              <a:buNone/>
            </a:pPr>
            <a:endParaRPr sz="3200" b="1" dirty="0">
              <a:latin typeface="Arial Narrow" panose="020B0604020202020204" pitchFamily="34" charset="0"/>
              <a:ea typeface="Helvetica Neue" panose="02000503000000020004" pitchFamily="2" charset="0"/>
              <a:cs typeface="Arial Narrow" panose="020B060402020202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685798" y="1693846"/>
            <a:ext cx="6654801"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solidFill>
                  <a:schemeClr val="bg1"/>
                </a:solidFill>
                <a:latin typeface="Arial Narrow" panose="020B0604020202020204" pitchFamily="34" charset="0"/>
                <a:ea typeface="Helvetica Neue Condensed" panose="02000503000000020004" pitchFamily="2" charset="0"/>
                <a:cs typeface="Arial Narrow" panose="020B0604020202020204" pitchFamily="34" charset="0"/>
              </a:rPr>
              <a:t>INTRODUCTIONS</a:t>
            </a:r>
            <a:endParaRPr dirty="0">
              <a:solidFill>
                <a:schemeClr val="bg1"/>
              </a:solidFill>
              <a:latin typeface="Arial Narrow" panose="020B0604020202020204" pitchFamily="34" charset="0"/>
              <a:ea typeface="Helvetica Neue Condensed" panose="02000503000000020004" pitchFamily="2" charset="0"/>
              <a:cs typeface="Arial Narrow" panose="020B0604020202020204" pitchFamily="34" charset="0"/>
            </a:endParaRPr>
          </a:p>
        </p:txBody>
      </p:sp>
      <p:sp>
        <p:nvSpPr>
          <p:cNvPr id="190" name="Google Shape;190;p15"/>
          <p:cNvSpPr txBox="1">
            <a:spLocks noGrp="1"/>
          </p:cNvSpPr>
          <p:nvPr>
            <p:ph type="subTitle" idx="1"/>
          </p:nvPr>
        </p:nvSpPr>
        <p:spPr>
          <a:xfrm>
            <a:off x="685799" y="2571750"/>
            <a:ext cx="6248401"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Helvetica Neue Light" panose="02000403000000020004" pitchFamily="2" charset="0"/>
                <a:ea typeface="Helvetica Neue Light" panose="02000403000000020004" pitchFamily="2" charset="0"/>
                <a:cs typeface="Helvetica Neue" panose="02000503000000020004" pitchFamily="2" charset="0"/>
              </a:rPr>
              <a:t>Please state your name, the organization you are with, and one thing you want to mention about Tropical Storm/Hurricane Barry.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5" name="Google Shape;436;p38">
            <a:extLst>
              <a:ext uri="{FF2B5EF4-FFF2-40B4-BE49-F238E27FC236}">
                <a16:creationId xmlns:a16="http://schemas.microsoft.com/office/drawing/2014/main" id="{D6B053D4-5C7C-E842-A258-394A115F6695}"/>
              </a:ext>
            </a:extLst>
          </p:cNvPr>
          <p:cNvGrpSpPr/>
          <p:nvPr/>
        </p:nvGrpSpPr>
        <p:grpSpPr>
          <a:xfrm>
            <a:off x="6646400" y="393601"/>
            <a:ext cx="973600" cy="902078"/>
            <a:chOff x="6660750" y="298550"/>
            <a:chExt cx="396900" cy="396300"/>
          </a:xfrm>
        </p:grpSpPr>
        <p:sp>
          <p:nvSpPr>
            <p:cNvPr id="6" name="Google Shape;437;p38">
              <a:extLst>
                <a:ext uri="{FF2B5EF4-FFF2-40B4-BE49-F238E27FC236}">
                  <a16:creationId xmlns:a16="http://schemas.microsoft.com/office/drawing/2014/main" id="{D44FF964-E444-4349-B9F4-D5FC4A7986AC}"/>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8;p38">
              <a:extLst>
                <a:ext uri="{FF2B5EF4-FFF2-40B4-BE49-F238E27FC236}">
                  <a16:creationId xmlns:a16="http://schemas.microsoft.com/office/drawing/2014/main" id="{A1D2578F-471C-2C43-9F2E-8297920759AD}"/>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B9A2C69-BCAF-8144-97DD-B3D4F2A58EC7}"/>
              </a:ext>
            </a:extLst>
          </p:cNvPr>
          <p:cNvSpPr txBox="1"/>
          <p:nvPr/>
        </p:nvSpPr>
        <p:spPr>
          <a:xfrm>
            <a:off x="7709904" y="583030"/>
            <a:ext cx="973600" cy="523220"/>
          </a:xfrm>
          <a:prstGeom prst="rect">
            <a:avLst/>
          </a:prstGeom>
          <a:noFill/>
        </p:spPr>
        <p:txBody>
          <a:bodyPr wrap="square" rtlCol="0">
            <a:spAutoFit/>
          </a:bodyPr>
          <a:lstStyle/>
          <a:p>
            <a:r>
              <a:rPr lang="en-US" dirty="0">
                <a:solidFill>
                  <a:schemeClr val="bg1"/>
                </a:solidFill>
                <a:latin typeface="Roboto Slab Light" pitchFamily="2" charset="0"/>
                <a:ea typeface="Roboto Slab Light" pitchFamily="2" charset="0"/>
              </a:rPr>
              <a:t>10 minutes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3" name="Google Shape;183;p14"/>
          <p:cNvPicPr preferRelativeResize="0"/>
          <p:nvPr/>
        </p:nvPicPr>
        <p:blipFill>
          <a:blip r:embed="rId3">
            <a:alphaModFix amt="9000"/>
          </a:blip>
          <a:srcRect/>
          <a:stretch/>
        </p:blipFill>
        <p:spPr>
          <a:xfrm>
            <a:off x="1" y="0"/>
            <a:ext cx="9144000" cy="5143500"/>
          </a:xfrm>
          <a:prstGeom prst="rect">
            <a:avLst/>
          </a:prstGeom>
          <a:blipFill>
            <a:blip r:embed="rId3">
              <a:alphaModFix amt="9000"/>
            </a:blip>
            <a:stretch>
              <a:fillRect/>
            </a:stretch>
          </a:blipFill>
          <a:ln>
            <a:noFill/>
          </a:ln>
        </p:spPr>
      </p:pic>
      <p:sp>
        <p:nvSpPr>
          <p:cNvPr id="181" name="Google Shape;181;p14"/>
          <p:cNvSpPr txBox="1">
            <a:spLocks noGrp="1"/>
          </p:cNvSpPr>
          <p:nvPr>
            <p:ph type="ctrTitle" idx="4294967295"/>
          </p:nvPr>
        </p:nvSpPr>
        <p:spPr>
          <a:xfrm>
            <a:off x="685800" y="2093550"/>
            <a:ext cx="4924200" cy="71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solidFill>
                  <a:srgbClr val="FF99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Session 1</a:t>
            </a:r>
            <a:endParaRPr sz="6000" dirty="0">
              <a:solidFill>
                <a:srgbClr val="FF990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82" name="Google Shape;182;p14"/>
          <p:cNvSpPr txBox="1">
            <a:spLocks noGrp="1"/>
          </p:cNvSpPr>
          <p:nvPr>
            <p:ph type="subTitle" idx="4294967295"/>
          </p:nvPr>
        </p:nvSpPr>
        <p:spPr>
          <a:xfrm>
            <a:off x="685800" y="2608685"/>
            <a:ext cx="4924200" cy="1953300"/>
          </a:xfrm>
          <a:prstGeom prst="rect">
            <a:avLst/>
          </a:prstGeom>
        </p:spPr>
        <p:txBody>
          <a:bodyPr spcFirstLastPara="1" wrap="square" lIns="91425" tIns="91425" rIns="91425" bIns="91425" anchor="t" anchorCtr="0">
            <a:noAutofit/>
          </a:bodyPr>
          <a:lstStyle/>
          <a:p>
            <a:pPr marL="0" lv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The purpose of the last session is to draw on the strengths of the agencies in this group to ultimately add to the idea that coalition building is more effective than working in isolation. </a:t>
            </a:r>
            <a:endParaRPr sz="36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grpSp>
        <p:nvGrpSpPr>
          <p:cNvPr id="6" name="Google Shape;436;p38">
            <a:extLst>
              <a:ext uri="{FF2B5EF4-FFF2-40B4-BE49-F238E27FC236}">
                <a16:creationId xmlns:a16="http://schemas.microsoft.com/office/drawing/2014/main" id="{2677B226-EE81-7249-A2BD-4914671643F1}"/>
              </a:ext>
            </a:extLst>
          </p:cNvPr>
          <p:cNvGrpSpPr/>
          <p:nvPr/>
        </p:nvGrpSpPr>
        <p:grpSpPr>
          <a:xfrm>
            <a:off x="6646400" y="393601"/>
            <a:ext cx="973600" cy="902078"/>
            <a:chOff x="6660750" y="298550"/>
            <a:chExt cx="396900" cy="396300"/>
          </a:xfrm>
          <a:solidFill>
            <a:schemeClr val="accent1"/>
          </a:solidFill>
        </p:grpSpPr>
        <p:sp>
          <p:nvSpPr>
            <p:cNvPr id="7" name="Google Shape;437;p38">
              <a:extLst>
                <a:ext uri="{FF2B5EF4-FFF2-40B4-BE49-F238E27FC236}">
                  <a16:creationId xmlns:a16="http://schemas.microsoft.com/office/drawing/2014/main" id="{AC07E7E1-6C3F-AF44-9B8A-8712B0E3569E}"/>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8;p38">
              <a:extLst>
                <a:ext uri="{FF2B5EF4-FFF2-40B4-BE49-F238E27FC236}">
                  <a16:creationId xmlns:a16="http://schemas.microsoft.com/office/drawing/2014/main" id="{2E15180D-255A-DC47-9B0C-C2E2159C93A6}"/>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45F33E6A-4A43-D649-A311-8C82D8F6E506}"/>
              </a:ext>
            </a:extLst>
          </p:cNvPr>
          <p:cNvSpPr txBox="1"/>
          <p:nvPr/>
        </p:nvSpPr>
        <p:spPr>
          <a:xfrm>
            <a:off x="7709904" y="583030"/>
            <a:ext cx="973600" cy="523220"/>
          </a:xfrm>
          <a:prstGeom prst="rect">
            <a:avLst/>
          </a:prstGeom>
          <a:noFill/>
          <a:ln>
            <a:noFill/>
          </a:ln>
        </p:spPr>
        <p:txBody>
          <a:bodyPr wrap="square" rtlCol="0">
            <a:spAutoFit/>
          </a:bodyPr>
          <a:lstStyle/>
          <a:p>
            <a:r>
              <a:rPr lang="en-US" dirty="0">
                <a:solidFill>
                  <a:schemeClr val="accent1"/>
                </a:solidFill>
                <a:latin typeface="Roboto Slab Light" pitchFamily="2" charset="0"/>
                <a:ea typeface="Roboto Slab Light" pitchFamily="2" charset="0"/>
              </a:rPr>
              <a:t>5 minutes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692F-D153-7745-8A6D-CB717991F7E0}"/>
              </a:ext>
            </a:extLst>
          </p:cNvPr>
          <p:cNvSpPr>
            <a:spLocks noGrp="1"/>
          </p:cNvSpPr>
          <p:nvPr>
            <p:ph type="title"/>
          </p:nvPr>
        </p:nvSpPr>
        <p:spPr/>
        <p:txBody>
          <a:bodyPr/>
          <a:lstStyle/>
          <a:p>
            <a:r>
              <a:rPr lang="en-US" dirty="0">
                <a:latin typeface="Helvetica Neue Condensed" panose="02000503000000020004" pitchFamily="2" charset="0"/>
                <a:ea typeface="Helvetica Neue Condensed" panose="02000503000000020004" pitchFamily="2" charset="0"/>
                <a:cs typeface="Helvetica Neue Condensed" panose="02000503000000020004" pitchFamily="2" charset="0"/>
              </a:rPr>
              <a:t>OUTCOMES</a:t>
            </a:r>
          </a:p>
        </p:txBody>
      </p:sp>
      <p:sp>
        <p:nvSpPr>
          <p:cNvPr id="3" name="Text Placeholder 2">
            <a:extLst>
              <a:ext uri="{FF2B5EF4-FFF2-40B4-BE49-F238E27FC236}">
                <a16:creationId xmlns:a16="http://schemas.microsoft.com/office/drawing/2014/main" id="{F39ACD57-59CD-6347-9EAC-6C40B727BFF4}"/>
              </a:ext>
            </a:extLst>
          </p:cNvPr>
          <p:cNvSpPr>
            <a:spLocks noGrp="1"/>
          </p:cNvSpPr>
          <p:nvPr>
            <p:ph type="body" idx="1"/>
          </p:nvPr>
        </p:nvSpPr>
        <p:spPr>
          <a:xfrm>
            <a:off x="1031425" y="1567900"/>
            <a:ext cx="5760300" cy="2521200"/>
          </a:xfrm>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Small Group Discussion: We discussed the services, programs, skills and assets of your agencies</a:t>
            </a:r>
          </a:p>
          <a:p>
            <a:r>
              <a:rPr lang="en-US" dirty="0">
                <a:latin typeface="Helvetica Neue" panose="02000503000000020004" pitchFamily="2" charset="0"/>
                <a:ea typeface="Helvetica Neue" panose="02000503000000020004" pitchFamily="2" charset="0"/>
                <a:cs typeface="Helvetica Neue" panose="02000503000000020004" pitchFamily="2" charset="0"/>
              </a:rPr>
              <a:t>Large Group Discussion: Shared out from smaller group discussions to compile a list of services, skills, and existing coalitions. </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Additionally, we began brainstorming ways to best use some of the assets we’ve identified.</a:t>
            </a:r>
          </a:p>
        </p:txBody>
      </p:sp>
      <p:sp>
        <p:nvSpPr>
          <p:cNvPr id="4" name="Slide Number Placeholder 3">
            <a:extLst>
              <a:ext uri="{FF2B5EF4-FFF2-40B4-BE49-F238E27FC236}">
                <a16:creationId xmlns:a16="http://schemas.microsoft.com/office/drawing/2014/main" id="{2A0E5B80-BEBC-F249-8E55-AFE6FD5078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98928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81001" y="1331238"/>
            <a:ext cx="5867400" cy="3356610"/>
          </a:xfrm>
          <a:prstGeom prst="rect">
            <a:avLst/>
          </a:prstGeom>
        </p:spPr>
        <p:txBody>
          <a:bodyPr spcFirstLastPara="1" wrap="square" lIns="91425" tIns="91425" rIns="91425" bIns="91425" anchor="ctr" anchorCtr="0">
            <a:noAutofit/>
          </a:bodyPr>
          <a:lstStyle/>
          <a:p>
            <a:pPr marL="76200" lvl="0" indent="0" algn="l">
              <a:buNone/>
            </a:pPr>
            <a:r>
              <a:rPr lang="en-US" sz="1600" dirty="0">
                <a:latin typeface="Helvetica Neue" panose="02000503000000020004" pitchFamily="2" charset="0"/>
                <a:ea typeface="Helvetica Neue" panose="02000503000000020004" pitchFamily="2" charset="0"/>
                <a:cs typeface="Helvetica Neue" panose="02000503000000020004" pitchFamily="2" charset="0"/>
              </a:rPr>
              <a:t>case management, job training, policy, advocacy, mentoring, </a:t>
            </a:r>
            <a:r>
              <a:rPr lang="en-US" sz="1600" dirty="0" err="1">
                <a:latin typeface="Helvetica Neue" panose="02000503000000020004" pitchFamily="2" charset="0"/>
                <a:ea typeface="Helvetica Neue" panose="02000503000000020004" pitchFamily="2" charset="0"/>
                <a:cs typeface="Helvetica Neue" panose="02000503000000020004" pitchFamily="2" charset="0"/>
              </a:rPr>
              <a:t>HiSET</a:t>
            </a:r>
            <a:r>
              <a:rPr lang="en-US" sz="1600" dirty="0">
                <a:latin typeface="Helvetica Neue" panose="02000503000000020004" pitchFamily="2" charset="0"/>
                <a:ea typeface="Helvetica Neue" panose="02000503000000020004" pitchFamily="2" charset="0"/>
                <a:cs typeface="Helvetica Neue" panose="02000503000000020004" pitchFamily="2" charset="0"/>
              </a:rPr>
              <a:t>, 1</a:t>
            </a:r>
            <a:r>
              <a:rPr lang="en-US" sz="1600" baseline="30000" dirty="0">
                <a:latin typeface="Helvetica Neue" panose="02000503000000020004" pitchFamily="2" charset="0"/>
                <a:ea typeface="Helvetica Neue" panose="02000503000000020004" pitchFamily="2" charset="0"/>
                <a:cs typeface="Helvetica Neue" panose="02000503000000020004" pitchFamily="2" charset="0"/>
              </a:rPr>
              <a:t>st</a:t>
            </a:r>
            <a:r>
              <a:rPr lang="en-US" sz="1600" dirty="0">
                <a:latin typeface="Helvetica Neue" panose="02000503000000020004" pitchFamily="2" charset="0"/>
                <a:ea typeface="Helvetica Neue" panose="02000503000000020004" pitchFamily="2" charset="0"/>
                <a:cs typeface="Helvetica Neue" panose="02000503000000020004" pitchFamily="2" charset="0"/>
              </a:rPr>
              <a:t> time home buyers, restore store, volunteer management, admin, volunteer services, home repair, closet for women, disaster response/mgmt., community organizing, social justice organizing around minorities, women, front-line work, peer support for formerly incarcerated people, behavioral and primary health at low-cost, Medicaid application, care management, GYN services, ambulatory clinic, advocacy for disabled people, class action lawsuits, family visits for incarcerated people, money on the books for food and supplies for incarcerated people</a:t>
            </a:r>
          </a:p>
        </p:txBody>
      </p:sp>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extBox 1">
            <a:extLst>
              <a:ext uri="{FF2B5EF4-FFF2-40B4-BE49-F238E27FC236}">
                <a16:creationId xmlns:a16="http://schemas.microsoft.com/office/drawing/2014/main" id="{AC6E957E-195F-D14F-834C-0687BC3BCC13}"/>
              </a:ext>
            </a:extLst>
          </p:cNvPr>
          <p:cNvSpPr txBox="1"/>
          <p:nvPr/>
        </p:nvSpPr>
        <p:spPr>
          <a:xfrm>
            <a:off x="2438400" y="1054239"/>
            <a:ext cx="2930610" cy="553998"/>
          </a:xfrm>
          <a:prstGeom prst="rect">
            <a:avLst/>
          </a:prstGeom>
          <a:noFill/>
        </p:spPr>
        <p:txBody>
          <a:bodyPr wrap="none" rtlCol="0">
            <a:spAutoFit/>
          </a:bodyPr>
          <a:lstStyle/>
          <a:p>
            <a:r>
              <a:rPr lang="en-US" sz="3000" b="1" dirty="0">
                <a:solidFill>
                  <a:srgbClr val="3796BF"/>
                </a:solidFill>
                <a:latin typeface="Oswald"/>
                <a:sym typeface="Oswald"/>
              </a:rPr>
              <a:t>Services Offered:</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81001" y="1331238"/>
            <a:ext cx="5867400" cy="3356610"/>
          </a:xfrm>
          <a:prstGeom prst="rect">
            <a:avLst/>
          </a:prstGeom>
        </p:spPr>
        <p:txBody>
          <a:bodyPr spcFirstLastPara="1" wrap="square" lIns="91425" tIns="91425" rIns="91425" bIns="91425" anchor="ctr" anchorCtr="0">
            <a:noAutofit/>
          </a:bodyPr>
          <a:lstStyle/>
          <a:p>
            <a:pPr marL="76200" lvl="0" indent="0" algn="l">
              <a:buNone/>
            </a:pPr>
            <a:r>
              <a:rPr lang="en-US" sz="1600" dirty="0">
                <a:latin typeface="Helvetica Neue" panose="02000503000000020004" pitchFamily="2" charset="0"/>
                <a:ea typeface="Helvetica Neue" panose="02000503000000020004" pitchFamily="2" charset="0"/>
                <a:cs typeface="Helvetica Neue" panose="02000503000000020004" pitchFamily="2" charset="0"/>
              </a:rPr>
              <a:t>grant writers, volunteer mgmt. and admin, social workers, post-disaster services like dispatching volunteers, construction, tools, harm reduction, ending the HIV epidemic, </a:t>
            </a:r>
            <a:r>
              <a:rPr lang="en-US" sz="1600" dirty="0" err="1">
                <a:latin typeface="Helvetica Neue" panose="02000503000000020004" pitchFamily="2" charset="0"/>
                <a:ea typeface="Helvetica Neue" panose="02000503000000020004" pitchFamily="2" charset="0"/>
                <a:cs typeface="Helvetica Neue" panose="02000503000000020004" pitchFamily="2" charset="0"/>
              </a:rPr>
              <a:t>HiSET</a:t>
            </a:r>
            <a:r>
              <a:rPr lang="en-US" sz="1600" dirty="0">
                <a:latin typeface="Helvetica Neue" panose="02000503000000020004" pitchFamily="2" charset="0"/>
                <a:ea typeface="Helvetica Neue" panose="02000503000000020004" pitchFamily="2" charset="0"/>
                <a:cs typeface="Helvetica Neue" panose="02000503000000020004" pitchFamily="2" charset="0"/>
              </a:rPr>
              <a:t>, voter registration, community engagement, raising voices around health insurance, professional development and training for CHWs, conference attendance, LGBT sensitivity, medical clowning, abortion services, lead removal from water, industrial canal advocacy, podcast – family meal podcast, radio stations – WHIV and other from Ms. Jo</a:t>
            </a:r>
          </a:p>
        </p:txBody>
      </p:sp>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TextBox 1">
            <a:extLst>
              <a:ext uri="{FF2B5EF4-FFF2-40B4-BE49-F238E27FC236}">
                <a16:creationId xmlns:a16="http://schemas.microsoft.com/office/drawing/2014/main" id="{AC6E957E-195F-D14F-834C-0687BC3BCC13}"/>
              </a:ext>
            </a:extLst>
          </p:cNvPr>
          <p:cNvSpPr txBox="1"/>
          <p:nvPr/>
        </p:nvSpPr>
        <p:spPr>
          <a:xfrm>
            <a:off x="2453640" y="1331238"/>
            <a:ext cx="2962671" cy="553998"/>
          </a:xfrm>
          <a:prstGeom prst="rect">
            <a:avLst/>
          </a:prstGeom>
          <a:noFill/>
        </p:spPr>
        <p:txBody>
          <a:bodyPr wrap="none" rtlCol="0">
            <a:spAutoFit/>
          </a:bodyPr>
          <a:lstStyle/>
          <a:p>
            <a:r>
              <a:rPr lang="en-US" sz="3000" b="1" dirty="0">
                <a:solidFill>
                  <a:srgbClr val="3796BF"/>
                </a:solidFill>
                <a:latin typeface="Oswald"/>
                <a:sym typeface="Oswald"/>
              </a:rPr>
              <a:t>Skills and Assets:</a:t>
            </a:r>
            <a:endParaRPr lang="en-US" dirty="0"/>
          </a:p>
        </p:txBody>
      </p:sp>
    </p:spTree>
    <p:extLst>
      <p:ext uri="{BB962C8B-B14F-4D97-AF65-F5344CB8AC3E}">
        <p14:creationId xmlns:p14="http://schemas.microsoft.com/office/powerpoint/2010/main" val="370837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381001" y="1331238"/>
            <a:ext cx="5867400" cy="3356610"/>
          </a:xfrm>
          <a:prstGeom prst="rect">
            <a:avLst/>
          </a:prstGeom>
        </p:spPr>
        <p:txBody>
          <a:bodyPr spcFirstLastPara="1" wrap="square" lIns="91425" tIns="91425" rIns="91425" bIns="91425" anchor="ctr" anchorCtr="0">
            <a:noAutofit/>
          </a:bodyPr>
          <a:lstStyle/>
          <a:p>
            <a:pPr marL="76200" lvl="0" indent="0" algn="l">
              <a:buNone/>
            </a:pPr>
            <a:r>
              <a:rPr lang="en-US" sz="1600" dirty="0">
                <a:latin typeface="Helvetica Neue" panose="02000503000000020004" pitchFamily="2" charset="0"/>
                <a:ea typeface="Helvetica Neue" panose="02000503000000020004" pitchFamily="2" charset="0"/>
                <a:cs typeface="Helvetica Neue" panose="02000503000000020004" pitchFamily="2" charset="0"/>
              </a:rPr>
              <a:t>NOLA Equal Justice Coalition and Task Force, Louisiana Correctional Institution for Women, Foundation for Louisiana, Greater NOLA Housing Alliance, Safety and Justice Challenge, City of NOLA (around storm water </a:t>
            </a:r>
            <a:r>
              <a:rPr lang="en-US" sz="1600" dirty="0" err="1">
                <a:latin typeface="Helvetica Neue" panose="02000503000000020004" pitchFamily="2" charset="0"/>
                <a:ea typeface="Helvetica Neue" panose="02000503000000020004" pitchFamily="2" charset="0"/>
                <a:cs typeface="Helvetica Neue" panose="02000503000000020004" pitchFamily="2" charset="0"/>
              </a:rPr>
              <a:t>mgmt</a:t>
            </a:r>
            <a:r>
              <a:rPr lang="en-US" sz="1600" dirty="0">
                <a:latin typeface="Helvetica Neue" panose="02000503000000020004" pitchFamily="2" charset="0"/>
                <a:ea typeface="Helvetica Neue" panose="02000503000000020004" pitchFamily="2" charset="0"/>
                <a:cs typeface="Helvetica Neue" panose="02000503000000020004" pitchFamily="2" charset="0"/>
              </a:rPr>
              <a:t>), National Association of Community Health Workers, Justice and Beyond, Refresh, Spanish-speaking Resource Coalition, Healthy Communities, Power Coalition, VOTE, LSUMC, Ochsner, 504 HealthNet, </a:t>
            </a:r>
            <a:r>
              <a:rPr lang="en-US" sz="1600" dirty="0" err="1">
                <a:latin typeface="Helvetica Neue" panose="02000503000000020004" pitchFamily="2" charset="0"/>
                <a:ea typeface="Helvetica Neue" panose="02000503000000020004" pitchFamily="2" charset="0"/>
                <a:cs typeface="Helvetica Neue" panose="02000503000000020004" pitchFamily="2" charset="0"/>
              </a:rPr>
              <a:t>CrescentCare</a:t>
            </a:r>
            <a:r>
              <a:rPr lang="en-US" sz="1600" dirty="0">
                <a:latin typeface="Helvetica Neue" panose="02000503000000020004" pitchFamily="2" charset="0"/>
                <a:ea typeface="Helvetica Neue" panose="02000503000000020004" pitchFamily="2" charset="0"/>
                <a:cs typeface="Helvetica Neue" panose="02000503000000020004" pitchFamily="2" charset="0"/>
              </a:rPr>
              <a:t>, SAGE</a:t>
            </a:r>
          </a:p>
        </p:txBody>
      </p:sp>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extBox 1">
            <a:extLst>
              <a:ext uri="{FF2B5EF4-FFF2-40B4-BE49-F238E27FC236}">
                <a16:creationId xmlns:a16="http://schemas.microsoft.com/office/drawing/2014/main" id="{AC6E957E-195F-D14F-834C-0687BC3BCC13}"/>
              </a:ext>
            </a:extLst>
          </p:cNvPr>
          <p:cNvSpPr txBox="1"/>
          <p:nvPr/>
        </p:nvSpPr>
        <p:spPr>
          <a:xfrm>
            <a:off x="2453640" y="1331238"/>
            <a:ext cx="1762021" cy="553998"/>
          </a:xfrm>
          <a:prstGeom prst="rect">
            <a:avLst/>
          </a:prstGeom>
          <a:noFill/>
        </p:spPr>
        <p:txBody>
          <a:bodyPr wrap="none" rtlCol="0">
            <a:spAutoFit/>
          </a:bodyPr>
          <a:lstStyle/>
          <a:p>
            <a:r>
              <a:rPr lang="en-US" sz="3000" b="1" dirty="0">
                <a:solidFill>
                  <a:srgbClr val="3796BF"/>
                </a:solidFill>
                <a:latin typeface="Oswald"/>
                <a:sym typeface="Oswald"/>
              </a:rPr>
              <a:t>Coalitions</a:t>
            </a:r>
            <a:endParaRPr lang="en-US" dirty="0"/>
          </a:p>
        </p:txBody>
      </p:sp>
    </p:spTree>
    <p:extLst>
      <p:ext uri="{BB962C8B-B14F-4D97-AF65-F5344CB8AC3E}">
        <p14:creationId xmlns:p14="http://schemas.microsoft.com/office/powerpoint/2010/main" val="200822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6528-D6DF-9F4D-9508-E4D47922FC10}"/>
              </a:ext>
            </a:extLst>
          </p:cNvPr>
          <p:cNvSpPr>
            <a:spLocks noGrp="1"/>
          </p:cNvSpPr>
          <p:nvPr>
            <p:ph type="ctrTitle"/>
          </p:nvPr>
        </p:nvSpPr>
        <p:spPr/>
        <p:txBody>
          <a:bodyPr/>
          <a:lstStyle/>
          <a:p>
            <a:r>
              <a:rPr lang="en-US" sz="7200" dirty="0">
                <a:latin typeface="Helvetica Neue Condensed" panose="02000503000000020004" pitchFamily="2" charset="0"/>
                <a:ea typeface="Helvetica Neue Condensed" panose="02000503000000020004" pitchFamily="2" charset="0"/>
                <a:cs typeface="Helvetica Neue Condensed" panose="02000503000000020004" pitchFamily="2" charset="0"/>
              </a:rPr>
              <a:t>CHALLENGES &amp; TOOLKITS</a:t>
            </a:r>
            <a:endParaRPr lang="en-US"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Slide Number Placeholder 3">
            <a:extLst>
              <a:ext uri="{FF2B5EF4-FFF2-40B4-BE49-F238E27FC236}">
                <a16:creationId xmlns:a16="http://schemas.microsoft.com/office/drawing/2014/main" id="{002EAFC8-2E90-E04B-B0FC-326E4EA6C0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819771074"/>
      </p:ext>
    </p:extLst>
  </p:cSld>
  <p:clrMapOvr>
    <a:masterClrMapping/>
  </p:clrMapOvr>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4430D9DC87EE4A94F784331488ED3E" ma:contentTypeVersion="10" ma:contentTypeDescription="Create a new document." ma:contentTypeScope="" ma:versionID="ed1f1496818bc54daae2c59228dbb09b">
  <xsd:schema xmlns:xsd="http://www.w3.org/2001/XMLSchema" xmlns:xs="http://www.w3.org/2001/XMLSchema" xmlns:p="http://schemas.microsoft.com/office/2006/metadata/properties" xmlns:ns2="fddcb908-90d8-42d9-a63d-dfff691e26a7" targetNamespace="http://schemas.microsoft.com/office/2006/metadata/properties" ma:root="true" ma:fieldsID="8f45ca962da363690e17f4c149fd913f" ns2:_="">
    <xsd:import namespace="fddcb908-90d8-42d9-a63d-dfff691e26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cb908-90d8-42d9-a63d-dfff691e26a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AFAC31-954B-49AC-B6EA-309EC0D6A7F8}"/>
</file>

<file path=customXml/itemProps2.xml><?xml version="1.0" encoding="utf-8"?>
<ds:datastoreItem xmlns:ds="http://schemas.openxmlformats.org/officeDocument/2006/customXml" ds:itemID="{A30BF933-9822-4FEA-ACBE-4112458C5D47}"/>
</file>

<file path=customXml/itemProps3.xml><?xml version="1.0" encoding="utf-8"?>
<ds:datastoreItem xmlns:ds="http://schemas.openxmlformats.org/officeDocument/2006/customXml" ds:itemID="{30F6DCFE-FD92-47EA-8BC5-D79F6CA37FD6}"/>
</file>

<file path=docProps/app.xml><?xml version="1.0" encoding="utf-8"?>
<Properties xmlns="http://schemas.openxmlformats.org/officeDocument/2006/extended-properties" xmlns:vt="http://schemas.openxmlformats.org/officeDocument/2006/docPropsVTypes">
  <TotalTime>1598</TotalTime>
  <Words>1063</Words>
  <Application>Microsoft Macintosh PowerPoint</Application>
  <PresentationFormat>On-screen Show (16:9)</PresentationFormat>
  <Paragraphs>92</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Narrow</vt:lpstr>
      <vt:lpstr>Roboto Condensed</vt:lpstr>
      <vt:lpstr>Helvetica Neue Condensed</vt:lpstr>
      <vt:lpstr>Helvetica Neue Medium</vt:lpstr>
      <vt:lpstr>Helvetica Neue Light</vt:lpstr>
      <vt:lpstr>Arial</vt:lpstr>
      <vt:lpstr>Oswald</vt:lpstr>
      <vt:lpstr>Helvetica Neue</vt:lpstr>
      <vt:lpstr>Roboto Slab Light</vt:lpstr>
      <vt:lpstr>Wolsey template</vt:lpstr>
      <vt:lpstr>C-LEARN CEP Coalition Workgroup</vt:lpstr>
      <vt:lpstr>Today’s Agenda</vt:lpstr>
      <vt:lpstr>INTRODUCTIONS</vt:lpstr>
      <vt:lpstr>Session 1</vt:lpstr>
      <vt:lpstr>OUTCOMES</vt:lpstr>
      <vt:lpstr>PowerPoint Presentation</vt:lpstr>
      <vt:lpstr>PowerPoint Presentation</vt:lpstr>
      <vt:lpstr>PowerPoint Presentation</vt:lpstr>
      <vt:lpstr>CHALLENGES &amp; TOOLKITS</vt:lpstr>
      <vt:lpstr>Topic Areas Group 1: Disaster Preparedness Group 2: Housing Group 3: Financial Planning Group 4: Mental Health</vt:lpstr>
      <vt:lpstr>BREAK TIME!</vt:lpstr>
      <vt:lpstr>SOCIAL ECOLOGICAL MODEL</vt:lpstr>
      <vt:lpstr>PowerPoint Presentation</vt:lpstr>
      <vt:lpstr>PowerPoint Presentation</vt:lpstr>
      <vt:lpstr>EVALUATIONS &amp; NOMINATIONS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C-LEARN CEP Coalition Workgroup</dc:title>
  <cp:lastModifiedBy>Everette, Ashley</cp:lastModifiedBy>
  <cp:revision>24</cp:revision>
  <cp:lastPrinted>2019-07-25T17:35:10Z</cp:lastPrinted>
  <dcterms:modified xsi:type="dcterms:W3CDTF">2019-07-25T18:11:43Z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0x0101001C4430D9DC87EE4A94F784331488ED3E</vt:lpwstr>
  </property>
</Properties>
</file>