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svg"/><Relationship Id="rId1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6590F-A9C7-4310-BB55-C58CD2AC4E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2FA823-7F64-4069-8C5D-821DE3884A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venir Next" panose="020B0503020202020204" pitchFamily="34" charset="0"/>
            </a:rPr>
            <a:t>What are the main services that your agency delivers?</a:t>
          </a:r>
        </a:p>
      </dgm:t>
    </dgm:pt>
    <dgm:pt modelId="{ADDD8535-EE1C-43C5-BC0D-E2C643D8F62D}" type="parTrans" cxnId="{07B0C945-1A50-4E7B-AEBC-786BC0157D6A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C046EEB9-352C-4264-922C-AE4326F7FBCD}" type="sibTrans" cxnId="{07B0C945-1A50-4E7B-AEBC-786BC0157D6A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60AEA427-0850-4A46-8191-E4C92A3583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" panose="020B0503020202020204" pitchFamily="34" charset="0"/>
            </a:rPr>
            <a:t>What are the skills of your staff and assets of your agency?</a:t>
          </a:r>
        </a:p>
      </dgm:t>
    </dgm:pt>
    <dgm:pt modelId="{1CD624CC-617D-44F6-9212-F1B2D0F400CC}" type="parTrans" cxnId="{2E8CEAAD-4ABF-4C31-A0DD-9FE3C7D1F09B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BDF6BBBD-FE87-4B6D-8582-7A292EBC8DE2}" type="sibTrans" cxnId="{2E8CEAAD-4ABF-4C31-A0DD-9FE3C7D1F09B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2B7D9479-DDD0-45E2-AF83-6E0AA44C8E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" panose="020B0503020202020204" pitchFamily="34" charset="0"/>
            </a:rPr>
            <a:t>What are the issues your agency is working on already?</a:t>
          </a:r>
        </a:p>
      </dgm:t>
    </dgm:pt>
    <dgm:pt modelId="{0676C966-1B5C-4A50-85C6-92539D6BDDDB}" type="parTrans" cxnId="{A5F320D4-8C79-4C75-B8A4-487D511F2A65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204221D0-1EA3-4FE2-A9EB-3A9A599570E5}" type="sibTrans" cxnId="{A5F320D4-8C79-4C75-B8A4-487D511F2A65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74F427DF-EBB5-4815-BD24-98C6F4DE9E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" panose="020B0503020202020204" pitchFamily="34" charset="0"/>
            </a:rPr>
            <a:t>What are the coalitions your agency is already working with already?</a:t>
          </a:r>
        </a:p>
      </dgm:t>
    </dgm:pt>
    <dgm:pt modelId="{15F1849F-818A-4511-99E8-D58348D9256A}" type="parTrans" cxnId="{D5AC0601-BF97-4D96-B114-C0486DB331F2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AFBA03D9-019A-423C-8746-4E09E4633E9B}" type="sibTrans" cxnId="{D5AC0601-BF97-4D96-B114-C0486DB331F2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E87D88E3-72FD-452B-AA11-C6CD18E67A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" panose="020B0503020202020204" pitchFamily="34" charset="0"/>
            </a:rPr>
            <a:t>Identify someone in your group to report back</a:t>
          </a:r>
        </a:p>
      </dgm:t>
    </dgm:pt>
    <dgm:pt modelId="{A239D011-4B85-4BEE-94A6-F93C8B092571}" type="parTrans" cxnId="{B5827784-FE42-4A64-9CD2-91607B7F778A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B07508F2-3B1A-4B30-8770-D73E685DB141}" type="sibTrans" cxnId="{B5827784-FE42-4A64-9CD2-91607B7F778A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E44014F7-9CEC-7D4E-9104-748B4594DF0D}" type="pres">
      <dgm:prSet presAssocID="{D266590F-A9C7-4310-BB55-C58CD2AC4EA4}" presName="linear" presStyleCnt="0">
        <dgm:presLayoutVars>
          <dgm:animLvl val="lvl"/>
          <dgm:resizeHandles val="exact"/>
        </dgm:presLayoutVars>
      </dgm:prSet>
      <dgm:spPr/>
    </dgm:pt>
    <dgm:pt modelId="{0AED032C-9B4C-DD40-9C7D-CDF7F2F4229B}" type="pres">
      <dgm:prSet presAssocID="{C62FA823-7F64-4069-8C5D-821DE3884AE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7C80274-26D1-6441-8B0C-46E18657E406}" type="pres">
      <dgm:prSet presAssocID="{C046EEB9-352C-4264-922C-AE4326F7FBCD}" presName="spacer" presStyleCnt="0"/>
      <dgm:spPr/>
    </dgm:pt>
    <dgm:pt modelId="{90034508-32A6-A541-AA15-A36D7FDF852F}" type="pres">
      <dgm:prSet presAssocID="{60AEA427-0850-4A46-8191-E4C92A3583A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B136CEF-A1E3-7340-9107-ECF3B7DE74A7}" type="pres">
      <dgm:prSet presAssocID="{BDF6BBBD-FE87-4B6D-8582-7A292EBC8DE2}" presName="spacer" presStyleCnt="0"/>
      <dgm:spPr/>
    </dgm:pt>
    <dgm:pt modelId="{C853E187-35F2-0443-9A99-4B28BFEAAF29}" type="pres">
      <dgm:prSet presAssocID="{2B7D9479-DDD0-45E2-AF83-6E0AA44C8E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E00083-06E1-4341-82ED-EC4CEC212DC6}" type="pres">
      <dgm:prSet presAssocID="{204221D0-1EA3-4FE2-A9EB-3A9A599570E5}" presName="spacer" presStyleCnt="0"/>
      <dgm:spPr/>
    </dgm:pt>
    <dgm:pt modelId="{58B0F5D2-8C85-C647-8754-7E46D731C692}" type="pres">
      <dgm:prSet presAssocID="{74F427DF-EBB5-4815-BD24-98C6F4DE9E0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4540260-D79A-F64C-A7C8-FA37840FD235}" type="pres">
      <dgm:prSet presAssocID="{AFBA03D9-019A-423C-8746-4E09E4633E9B}" presName="spacer" presStyleCnt="0"/>
      <dgm:spPr/>
    </dgm:pt>
    <dgm:pt modelId="{E7235D1B-F6F1-1141-A64F-23324FE7ADA9}" type="pres">
      <dgm:prSet presAssocID="{E87D88E3-72FD-452B-AA11-C6CD18E67AA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AC0601-BF97-4D96-B114-C0486DB331F2}" srcId="{D266590F-A9C7-4310-BB55-C58CD2AC4EA4}" destId="{74F427DF-EBB5-4815-BD24-98C6F4DE9E0C}" srcOrd="3" destOrd="0" parTransId="{15F1849F-818A-4511-99E8-D58348D9256A}" sibTransId="{AFBA03D9-019A-423C-8746-4E09E4633E9B}"/>
    <dgm:cxn modelId="{058C310C-283A-754C-B4D0-8954276900D4}" type="presOf" srcId="{D266590F-A9C7-4310-BB55-C58CD2AC4EA4}" destId="{E44014F7-9CEC-7D4E-9104-748B4594DF0D}" srcOrd="0" destOrd="0" presId="urn:microsoft.com/office/officeart/2005/8/layout/vList2"/>
    <dgm:cxn modelId="{24E46714-2DB0-534F-B820-1AED5E6C9980}" type="presOf" srcId="{74F427DF-EBB5-4815-BD24-98C6F4DE9E0C}" destId="{58B0F5D2-8C85-C647-8754-7E46D731C692}" srcOrd="0" destOrd="0" presId="urn:microsoft.com/office/officeart/2005/8/layout/vList2"/>
    <dgm:cxn modelId="{07A24D2D-1EC4-9141-97BD-3E82BBC1C516}" type="presOf" srcId="{C62FA823-7F64-4069-8C5D-821DE3884AE4}" destId="{0AED032C-9B4C-DD40-9C7D-CDF7F2F4229B}" srcOrd="0" destOrd="0" presId="urn:microsoft.com/office/officeart/2005/8/layout/vList2"/>
    <dgm:cxn modelId="{07B0C945-1A50-4E7B-AEBC-786BC0157D6A}" srcId="{D266590F-A9C7-4310-BB55-C58CD2AC4EA4}" destId="{C62FA823-7F64-4069-8C5D-821DE3884AE4}" srcOrd="0" destOrd="0" parTransId="{ADDD8535-EE1C-43C5-BC0D-E2C643D8F62D}" sibTransId="{C046EEB9-352C-4264-922C-AE4326F7FBCD}"/>
    <dgm:cxn modelId="{DBB9196A-FD69-934F-B3DD-0FF422690272}" type="presOf" srcId="{60AEA427-0850-4A46-8191-E4C92A3583A4}" destId="{90034508-32A6-A541-AA15-A36D7FDF852F}" srcOrd="0" destOrd="0" presId="urn:microsoft.com/office/officeart/2005/8/layout/vList2"/>
    <dgm:cxn modelId="{B5827784-FE42-4A64-9CD2-91607B7F778A}" srcId="{D266590F-A9C7-4310-BB55-C58CD2AC4EA4}" destId="{E87D88E3-72FD-452B-AA11-C6CD18E67AA3}" srcOrd="4" destOrd="0" parTransId="{A239D011-4B85-4BEE-94A6-F93C8B092571}" sibTransId="{B07508F2-3B1A-4B30-8770-D73E685DB141}"/>
    <dgm:cxn modelId="{2E8CEAAD-4ABF-4C31-A0DD-9FE3C7D1F09B}" srcId="{D266590F-A9C7-4310-BB55-C58CD2AC4EA4}" destId="{60AEA427-0850-4A46-8191-E4C92A3583A4}" srcOrd="1" destOrd="0" parTransId="{1CD624CC-617D-44F6-9212-F1B2D0F400CC}" sibTransId="{BDF6BBBD-FE87-4B6D-8582-7A292EBC8DE2}"/>
    <dgm:cxn modelId="{A5F320D4-8C79-4C75-B8A4-487D511F2A65}" srcId="{D266590F-A9C7-4310-BB55-C58CD2AC4EA4}" destId="{2B7D9479-DDD0-45E2-AF83-6E0AA44C8E92}" srcOrd="2" destOrd="0" parTransId="{0676C966-1B5C-4A50-85C6-92539D6BDDDB}" sibTransId="{204221D0-1EA3-4FE2-A9EB-3A9A599570E5}"/>
    <dgm:cxn modelId="{0501DDEA-8D9A-6249-9892-0AD8589F2C2F}" type="presOf" srcId="{2B7D9479-DDD0-45E2-AF83-6E0AA44C8E92}" destId="{C853E187-35F2-0443-9A99-4B28BFEAAF29}" srcOrd="0" destOrd="0" presId="urn:microsoft.com/office/officeart/2005/8/layout/vList2"/>
    <dgm:cxn modelId="{BABDB7F2-9FA4-6D4A-8863-A52D643D3EEE}" type="presOf" srcId="{E87D88E3-72FD-452B-AA11-C6CD18E67AA3}" destId="{E7235D1B-F6F1-1141-A64F-23324FE7ADA9}" srcOrd="0" destOrd="0" presId="urn:microsoft.com/office/officeart/2005/8/layout/vList2"/>
    <dgm:cxn modelId="{0BECD903-C625-5A4A-AB4A-A5858E11C739}" type="presParOf" srcId="{E44014F7-9CEC-7D4E-9104-748B4594DF0D}" destId="{0AED032C-9B4C-DD40-9C7D-CDF7F2F4229B}" srcOrd="0" destOrd="0" presId="urn:microsoft.com/office/officeart/2005/8/layout/vList2"/>
    <dgm:cxn modelId="{9C0D6E55-4BC0-9047-B26A-2FCFAA190D35}" type="presParOf" srcId="{E44014F7-9CEC-7D4E-9104-748B4594DF0D}" destId="{77C80274-26D1-6441-8B0C-46E18657E406}" srcOrd="1" destOrd="0" presId="urn:microsoft.com/office/officeart/2005/8/layout/vList2"/>
    <dgm:cxn modelId="{769D8427-1DB7-BC4D-9A1C-576653CD008C}" type="presParOf" srcId="{E44014F7-9CEC-7D4E-9104-748B4594DF0D}" destId="{90034508-32A6-A541-AA15-A36D7FDF852F}" srcOrd="2" destOrd="0" presId="urn:microsoft.com/office/officeart/2005/8/layout/vList2"/>
    <dgm:cxn modelId="{8DA09317-A1A7-B44A-8DB6-42766F12078A}" type="presParOf" srcId="{E44014F7-9CEC-7D4E-9104-748B4594DF0D}" destId="{6B136CEF-A1E3-7340-9107-ECF3B7DE74A7}" srcOrd="3" destOrd="0" presId="urn:microsoft.com/office/officeart/2005/8/layout/vList2"/>
    <dgm:cxn modelId="{5EF138DA-1B83-7045-A4E7-8080522EE1F8}" type="presParOf" srcId="{E44014F7-9CEC-7D4E-9104-748B4594DF0D}" destId="{C853E187-35F2-0443-9A99-4B28BFEAAF29}" srcOrd="4" destOrd="0" presId="urn:microsoft.com/office/officeart/2005/8/layout/vList2"/>
    <dgm:cxn modelId="{37848B02-4CCD-7D43-A3A9-770B4629F90C}" type="presParOf" srcId="{E44014F7-9CEC-7D4E-9104-748B4594DF0D}" destId="{E7E00083-06E1-4341-82ED-EC4CEC212DC6}" srcOrd="5" destOrd="0" presId="urn:microsoft.com/office/officeart/2005/8/layout/vList2"/>
    <dgm:cxn modelId="{BDA6FF32-5064-EB45-AB85-5156264A46EC}" type="presParOf" srcId="{E44014F7-9CEC-7D4E-9104-748B4594DF0D}" destId="{58B0F5D2-8C85-C647-8754-7E46D731C692}" srcOrd="6" destOrd="0" presId="urn:microsoft.com/office/officeart/2005/8/layout/vList2"/>
    <dgm:cxn modelId="{647C9122-6A5B-C74C-8724-0611E05B6FEE}" type="presParOf" srcId="{E44014F7-9CEC-7D4E-9104-748B4594DF0D}" destId="{04540260-D79A-F64C-A7C8-FA37840FD235}" srcOrd="7" destOrd="0" presId="urn:microsoft.com/office/officeart/2005/8/layout/vList2"/>
    <dgm:cxn modelId="{DDADAA09-8923-6749-9818-7B1826C80024}" type="presParOf" srcId="{E44014F7-9CEC-7D4E-9104-748B4594DF0D}" destId="{E7235D1B-F6F1-1141-A64F-23324FE7AD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E0BF19-231E-444C-B6BC-6C9A6D5550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73EA48E-44ED-4561-AB33-79419B5D53D8}">
      <dgm:prSet custT="1"/>
      <dgm:spPr/>
      <dgm:t>
        <a:bodyPr/>
        <a:lstStyle/>
        <a:p>
          <a:r>
            <a:rPr lang="en-US" sz="2400" dirty="0">
              <a:latin typeface="Avenir Next" panose="020B0503020202020204" pitchFamily="34" charset="0"/>
            </a:rPr>
            <a:t>What are the opportunities for collaboration between agencies here?</a:t>
          </a:r>
        </a:p>
      </dgm:t>
    </dgm:pt>
    <dgm:pt modelId="{1C5F944B-61CE-499E-A7EF-E7B171F6123E}" type="parTrans" cxnId="{1C16ABB1-2B74-440D-90F9-46BA678BEAF8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5AE13438-6C79-41EC-B744-F054A5D90EDF}" type="sibTrans" cxnId="{1C16ABB1-2B74-440D-90F9-46BA678BEAF8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04305AC9-D5D9-4F3C-8679-9F4CABA8E61B}">
      <dgm:prSet custT="1"/>
      <dgm:spPr/>
      <dgm:t>
        <a:bodyPr/>
        <a:lstStyle/>
        <a:p>
          <a:r>
            <a:rPr lang="en-US" sz="1800" dirty="0">
              <a:latin typeface="Avenir Next" panose="020B0503020202020204" pitchFamily="34" charset="0"/>
            </a:rPr>
            <a:t>How can we best collaborate between agencies to address our four topic areas: financial planning, housing, mental health, and disaster preparedness?</a:t>
          </a:r>
        </a:p>
      </dgm:t>
    </dgm:pt>
    <dgm:pt modelId="{7D52B90E-1807-458D-8F53-A12931233CF4}" type="parTrans" cxnId="{525E2F38-0347-4602-86CE-FB16ECF3A0E2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F910C705-76DE-4819-A7D8-B9EDE3F78644}" type="sibTrans" cxnId="{525E2F38-0347-4602-86CE-FB16ECF3A0E2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F0EC8700-6046-4FBE-9097-58538509D4FD}" type="pres">
      <dgm:prSet presAssocID="{E3E0BF19-231E-444C-B6BC-6C9A6D555028}" presName="root" presStyleCnt="0">
        <dgm:presLayoutVars>
          <dgm:dir/>
          <dgm:resizeHandles val="exact"/>
        </dgm:presLayoutVars>
      </dgm:prSet>
      <dgm:spPr/>
    </dgm:pt>
    <dgm:pt modelId="{15E3A005-6F09-4B76-A922-1F3F02DF90A7}" type="pres">
      <dgm:prSet presAssocID="{573EA48E-44ED-4561-AB33-79419B5D53D8}" presName="compNode" presStyleCnt="0"/>
      <dgm:spPr/>
    </dgm:pt>
    <dgm:pt modelId="{47867EE7-CA80-495C-A57E-CC157AEA9656}" type="pres">
      <dgm:prSet presAssocID="{573EA48E-44ED-4561-AB33-79419B5D53D8}" presName="bgRect" presStyleLbl="bgShp" presStyleIdx="0" presStyleCnt="2"/>
      <dgm:spPr/>
    </dgm:pt>
    <dgm:pt modelId="{18764F40-D5FA-42A7-8575-E1452808A96D}" type="pres">
      <dgm:prSet presAssocID="{573EA48E-44ED-4561-AB33-79419B5D53D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A013733-FD1B-41F7-B1BB-285CD6224EB5}" type="pres">
      <dgm:prSet presAssocID="{573EA48E-44ED-4561-AB33-79419B5D53D8}" presName="spaceRect" presStyleCnt="0"/>
      <dgm:spPr/>
    </dgm:pt>
    <dgm:pt modelId="{679D9E77-F22D-467F-ACA7-278BD370D076}" type="pres">
      <dgm:prSet presAssocID="{573EA48E-44ED-4561-AB33-79419B5D53D8}" presName="parTx" presStyleLbl="revTx" presStyleIdx="0" presStyleCnt="2">
        <dgm:presLayoutVars>
          <dgm:chMax val="0"/>
          <dgm:chPref val="0"/>
        </dgm:presLayoutVars>
      </dgm:prSet>
      <dgm:spPr/>
    </dgm:pt>
    <dgm:pt modelId="{445B08A6-F08F-486F-8E01-1623059861CB}" type="pres">
      <dgm:prSet presAssocID="{5AE13438-6C79-41EC-B744-F054A5D90EDF}" presName="sibTrans" presStyleCnt="0"/>
      <dgm:spPr/>
    </dgm:pt>
    <dgm:pt modelId="{0E7A08EF-A790-43A8-A03D-6B1FE3B863BB}" type="pres">
      <dgm:prSet presAssocID="{04305AC9-D5D9-4F3C-8679-9F4CABA8E61B}" presName="compNode" presStyleCnt="0"/>
      <dgm:spPr/>
    </dgm:pt>
    <dgm:pt modelId="{DA0E3E4A-9968-456C-9CDA-E7450A984AA2}" type="pres">
      <dgm:prSet presAssocID="{04305AC9-D5D9-4F3C-8679-9F4CABA8E61B}" presName="bgRect" presStyleLbl="bgShp" presStyleIdx="1" presStyleCnt="2"/>
      <dgm:spPr/>
    </dgm:pt>
    <dgm:pt modelId="{9679695D-8952-43C3-9D68-BEE3F4AE0331}" type="pres">
      <dgm:prSet presAssocID="{04305AC9-D5D9-4F3C-8679-9F4CABA8E61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A9E8D0AE-A074-4F9F-9889-E9ADA197227B}" type="pres">
      <dgm:prSet presAssocID="{04305AC9-D5D9-4F3C-8679-9F4CABA8E61B}" presName="spaceRect" presStyleCnt="0"/>
      <dgm:spPr/>
    </dgm:pt>
    <dgm:pt modelId="{C1D8E674-0F8E-454D-AE94-55456C46F12F}" type="pres">
      <dgm:prSet presAssocID="{04305AC9-D5D9-4F3C-8679-9F4CABA8E61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25E2F38-0347-4602-86CE-FB16ECF3A0E2}" srcId="{E3E0BF19-231E-444C-B6BC-6C9A6D555028}" destId="{04305AC9-D5D9-4F3C-8679-9F4CABA8E61B}" srcOrd="1" destOrd="0" parTransId="{7D52B90E-1807-458D-8F53-A12931233CF4}" sibTransId="{F910C705-76DE-4819-A7D8-B9EDE3F78644}"/>
    <dgm:cxn modelId="{8E8DF139-6B25-4289-ADE2-720CFF7D1E3F}" type="presOf" srcId="{04305AC9-D5D9-4F3C-8679-9F4CABA8E61B}" destId="{C1D8E674-0F8E-454D-AE94-55456C46F12F}" srcOrd="0" destOrd="0" presId="urn:microsoft.com/office/officeart/2018/2/layout/IconVerticalSolidList"/>
    <dgm:cxn modelId="{43893F65-D0F7-4D3D-BA0B-103FF5EF3CCF}" type="presOf" srcId="{573EA48E-44ED-4561-AB33-79419B5D53D8}" destId="{679D9E77-F22D-467F-ACA7-278BD370D076}" srcOrd="0" destOrd="0" presId="urn:microsoft.com/office/officeart/2018/2/layout/IconVerticalSolidList"/>
    <dgm:cxn modelId="{F05BB66E-4351-4817-98D6-1D7A5E5066F2}" type="presOf" srcId="{E3E0BF19-231E-444C-B6BC-6C9A6D555028}" destId="{F0EC8700-6046-4FBE-9097-58538509D4FD}" srcOrd="0" destOrd="0" presId="urn:microsoft.com/office/officeart/2018/2/layout/IconVerticalSolidList"/>
    <dgm:cxn modelId="{1C16ABB1-2B74-440D-90F9-46BA678BEAF8}" srcId="{E3E0BF19-231E-444C-B6BC-6C9A6D555028}" destId="{573EA48E-44ED-4561-AB33-79419B5D53D8}" srcOrd="0" destOrd="0" parTransId="{1C5F944B-61CE-499E-A7EF-E7B171F6123E}" sibTransId="{5AE13438-6C79-41EC-B744-F054A5D90EDF}"/>
    <dgm:cxn modelId="{A93B28E8-E216-4C31-9FE4-D62CE58B8D1F}" type="presParOf" srcId="{F0EC8700-6046-4FBE-9097-58538509D4FD}" destId="{15E3A005-6F09-4B76-A922-1F3F02DF90A7}" srcOrd="0" destOrd="0" presId="urn:microsoft.com/office/officeart/2018/2/layout/IconVerticalSolidList"/>
    <dgm:cxn modelId="{892FB3B6-1508-4FE1-B0EE-CFA001568382}" type="presParOf" srcId="{15E3A005-6F09-4B76-A922-1F3F02DF90A7}" destId="{47867EE7-CA80-495C-A57E-CC157AEA9656}" srcOrd="0" destOrd="0" presId="urn:microsoft.com/office/officeart/2018/2/layout/IconVerticalSolidList"/>
    <dgm:cxn modelId="{08C74390-F659-4DEC-B180-7A7605A57687}" type="presParOf" srcId="{15E3A005-6F09-4B76-A922-1F3F02DF90A7}" destId="{18764F40-D5FA-42A7-8575-E1452808A96D}" srcOrd="1" destOrd="0" presId="urn:microsoft.com/office/officeart/2018/2/layout/IconVerticalSolidList"/>
    <dgm:cxn modelId="{071201F4-50F1-455C-869C-E7908302D1CA}" type="presParOf" srcId="{15E3A005-6F09-4B76-A922-1F3F02DF90A7}" destId="{9A013733-FD1B-41F7-B1BB-285CD6224EB5}" srcOrd="2" destOrd="0" presId="urn:microsoft.com/office/officeart/2018/2/layout/IconVerticalSolidList"/>
    <dgm:cxn modelId="{19F775CD-3F8C-4379-B91E-A36849A61151}" type="presParOf" srcId="{15E3A005-6F09-4B76-A922-1F3F02DF90A7}" destId="{679D9E77-F22D-467F-ACA7-278BD370D076}" srcOrd="3" destOrd="0" presId="urn:microsoft.com/office/officeart/2018/2/layout/IconVerticalSolidList"/>
    <dgm:cxn modelId="{1C818686-8817-4955-B1ED-48140C34CC57}" type="presParOf" srcId="{F0EC8700-6046-4FBE-9097-58538509D4FD}" destId="{445B08A6-F08F-486F-8E01-1623059861CB}" srcOrd="1" destOrd="0" presId="urn:microsoft.com/office/officeart/2018/2/layout/IconVerticalSolidList"/>
    <dgm:cxn modelId="{992FF4D3-169D-4113-9419-2F667FEB1441}" type="presParOf" srcId="{F0EC8700-6046-4FBE-9097-58538509D4FD}" destId="{0E7A08EF-A790-43A8-A03D-6B1FE3B863BB}" srcOrd="2" destOrd="0" presId="urn:microsoft.com/office/officeart/2018/2/layout/IconVerticalSolidList"/>
    <dgm:cxn modelId="{36460FAF-BE32-4AA2-871F-76A21B65F0CD}" type="presParOf" srcId="{0E7A08EF-A790-43A8-A03D-6B1FE3B863BB}" destId="{DA0E3E4A-9968-456C-9CDA-E7450A984AA2}" srcOrd="0" destOrd="0" presId="urn:microsoft.com/office/officeart/2018/2/layout/IconVerticalSolidList"/>
    <dgm:cxn modelId="{D3CDFF86-19BF-4D03-B737-DD1672FE6D7D}" type="presParOf" srcId="{0E7A08EF-A790-43A8-A03D-6B1FE3B863BB}" destId="{9679695D-8952-43C3-9D68-BEE3F4AE0331}" srcOrd="1" destOrd="0" presId="urn:microsoft.com/office/officeart/2018/2/layout/IconVerticalSolidList"/>
    <dgm:cxn modelId="{D1391A8C-952B-4C8E-9A1E-0CFDAD14FC39}" type="presParOf" srcId="{0E7A08EF-A790-43A8-A03D-6B1FE3B863BB}" destId="{A9E8D0AE-A074-4F9F-9889-E9ADA197227B}" srcOrd="2" destOrd="0" presId="urn:microsoft.com/office/officeart/2018/2/layout/IconVerticalSolidList"/>
    <dgm:cxn modelId="{735130B3-45E9-4BDD-BA85-66CDC3D8EFF6}" type="presParOf" srcId="{0E7A08EF-A790-43A8-A03D-6B1FE3B863BB}" destId="{C1D8E674-0F8E-454D-AE94-55456C46F12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D032C-9B4C-DD40-9C7D-CDF7F2F4229B}">
      <dsp:nvSpPr>
        <dsp:cNvPr id="0" name=""/>
        <dsp:cNvSpPr/>
      </dsp:nvSpPr>
      <dsp:spPr>
        <a:xfrm>
          <a:off x="0" y="20992"/>
          <a:ext cx="6089650" cy="1055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venir Next" panose="020B0503020202020204" pitchFamily="34" charset="0"/>
            </a:rPr>
            <a:t>What are the main services that your agency delivers?</a:t>
          </a:r>
        </a:p>
      </dsp:txBody>
      <dsp:txXfrm>
        <a:off x="51517" y="72509"/>
        <a:ext cx="5986616" cy="952306"/>
      </dsp:txXfrm>
    </dsp:sp>
    <dsp:sp modelId="{90034508-32A6-A541-AA15-A36D7FDF852F}">
      <dsp:nvSpPr>
        <dsp:cNvPr id="0" name=""/>
        <dsp:cNvSpPr/>
      </dsp:nvSpPr>
      <dsp:spPr>
        <a:xfrm>
          <a:off x="0" y="1139692"/>
          <a:ext cx="6089650" cy="10553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" panose="020B0503020202020204" pitchFamily="34" charset="0"/>
            </a:rPr>
            <a:t>What are the skills of your staff and assets of your agency?</a:t>
          </a:r>
        </a:p>
      </dsp:txBody>
      <dsp:txXfrm>
        <a:off x="51517" y="1191209"/>
        <a:ext cx="5986616" cy="952306"/>
      </dsp:txXfrm>
    </dsp:sp>
    <dsp:sp modelId="{C853E187-35F2-0443-9A99-4B28BFEAAF29}">
      <dsp:nvSpPr>
        <dsp:cNvPr id="0" name=""/>
        <dsp:cNvSpPr/>
      </dsp:nvSpPr>
      <dsp:spPr>
        <a:xfrm>
          <a:off x="0" y="2258392"/>
          <a:ext cx="6089650" cy="10553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" panose="020B0503020202020204" pitchFamily="34" charset="0"/>
            </a:rPr>
            <a:t>What are the issues your agency is working on already?</a:t>
          </a:r>
        </a:p>
      </dsp:txBody>
      <dsp:txXfrm>
        <a:off x="51517" y="2309909"/>
        <a:ext cx="5986616" cy="952306"/>
      </dsp:txXfrm>
    </dsp:sp>
    <dsp:sp modelId="{58B0F5D2-8C85-C647-8754-7E46D731C692}">
      <dsp:nvSpPr>
        <dsp:cNvPr id="0" name=""/>
        <dsp:cNvSpPr/>
      </dsp:nvSpPr>
      <dsp:spPr>
        <a:xfrm>
          <a:off x="0" y="3377092"/>
          <a:ext cx="6089650" cy="10553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" panose="020B0503020202020204" pitchFamily="34" charset="0"/>
            </a:rPr>
            <a:t>What are the coalitions your agency is already working with already?</a:t>
          </a:r>
        </a:p>
      </dsp:txBody>
      <dsp:txXfrm>
        <a:off x="51517" y="3428609"/>
        <a:ext cx="5986616" cy="952306"/>
      </dsp:txXfrm>
    </dsp:sp>
    <dsp:sp modelId="{E7235D1B-F6F1-1141-A64F-23324FE7ADA9}">
      <dsp:nvSpPr>
        <dsp:cNvPr id="0" name=""/>
        <dsp:cNvSpPr/>
      </dsp:nvSpPr>
      <dsp:spPr>
        <a:xfrm>
          <a:off x="0" y="4495792"/>
          <a:ext cx="6089650" cy="10553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" panose="020B0503020202020204" pitchFamily="34" charset="0"/>
            </a:rPr>
            <a:t>Identify someone in your group to report back</a:t>
          </a:r>
        </a:p>
      </dsp:txBody>
      <dsp:txXfrm>
        <a:off x="51517" y="4547309"/>
        <a:ext cx="5986616" cy="95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67EE7-CA80-495C-A57E-CC157AEA9656}">
      <dsp:nvSpPr>
        <dsp:cNvPr id="0" name=""/>
        <dsp:cNvSpPr/>
      </dsp:nvSpPr>
      <dsp:spPr>
        <a:xfrm>
          <a:off x="0" y="901205"/>
          <a:ext cx="6513603" cy="1820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64F40-D5FA-42A7-8575-E1452808A96D}">
      <dsp:nvSpPr>
        <dsp:cNvPr id="0" name=""/>
        <dsp:cNvSpPr/>
      </dsp:nvSpPr>
      <dsp:spPr>
        <a:xfrm>
          <a:off x="550793" y="1310886"/>
          <a:ext cx="1001442" cy="10014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D9E77-F22D-467F-ACA7-278BD370D076}">
      <dsp:nvSpPr>
        <dsp:cNvPr id="0" name=""/>
        <dsp:cNvSpPr/>
      </dsp:nvSpPr>
      <dsp:spPr>
        <a:xfrm>
          <a:off x="2103028" y="901205"/>
          <a:ext cx="4410575" cy="182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702" tIns="192702" rIns="192702" bIns="19270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venir Next" panose="020B0503020202020204" pitchFamily="34" charset="0"/>
            </a:rPr>
            <a:t>What are the opportunities for collaboration between agencies here?</a:t>
          </a:r>
        </a:p>
      </dsp:txBody>
      <dsp:txXfrm>
        <a:off x="2103028" y="901205"/>
        <a:ext cx="4410575" cy="1820803"/>
      </dsp:txXfrm>
    </dsp:sp>
    <dsp:sp modelId="{DA0E3E4A-9968-456C-9CDA-E7450A984AA2}">
      <dsp:nvSpPr>
        <dsp:cNvPr id="0" name=""/>
        <dsp:cNvSpPr/>
      </dsp:nvSpPr>
      <dsp:spPr>
        <a:xfrm>
          <a:off x="0" y="3163416"/>
          <a:ext cx="6513603" cy="1820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9695D-8952-43C3-9D68-BEE3F4AE0331}">
      <dsp:nvSpPr>
        <dsp:cNvPr id="0" name=""/>
        <dsp:cNvSpPr/>
      </dsp:nvSpPr>
      <dsp:spPr>
        <a:xfrm>
          <a:off x="550793" y="3573097"/>
          <a:ext cx="1001442" cy="10014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8E674-0F8E-454D-AE94-55456C46F12F}">
      <dsp:nvSpPr>
        <dsp:cNvPr id="0" name=""/>
        <dsp:cNvSpPr/>
      </dsp:nvSpPr>
      <dsp:spPr>
        <a:xfrm>
          <a:off x="2103028" y="3163416"/>
          <a:ext cx="4410575" cy="182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702" tIns="192702" rIns="192702" bIns="192702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venir Next" panose="020B0503020202020204" pitchFamily="34" charset="0"/>
            </a:rPr>
            <a:t>How can we best collaborate between agencies to address our four topic areas: financial planning, housing, mental health, and disaster preparedness?</a:t>
          </a:r>
        </a:p>
      </dsp:txBody>
      <dsp:txXfrm>
        <a:off x="2103028" y="3163416"/>
        <a:ext cx="4410575" cy="182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BAED4-80B0-7842-B746-05FCD1624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110A1-6E4C-7040-B61E-FD9E55656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58D3-91CC-ED4B-B4C8-DC0EB164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31ECB-A278-494C-A0CC-8FE50B9B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BBEC4-86D7-5444-AB91-43D23F52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A3BC-8E44-2347-916E-6C745AA3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026FC-82C6-F64E-81DF-A7692E54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E2B05-0C40-9B41-9815-57F429F3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72-E878-4745-AFF1-7A52D320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B3F9D-DE80-6A40-8332-AD53FFBA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1243D-B126-534D-842C-DEF63F72A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76798-58CC-2043-9668-E2D0FACA2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89729-ACDB-7B40-AC8B-FBFABAEC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F544-7954-534D-97C2-F825D514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033B-A124-1144-A8FE-B8DAD745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8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662DC-EF1A-514D-A60F-04A4CF20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7310-2142-8045-937B-1417C23B1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86D52-0B7A-B44D-90D1-49952D45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282A-486C-4247-A5DF-8F48B1E1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1FC2-C6E5-644C-B52E-DFC0073A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CF7B-C352-1048-9AEF-E0CF3D63E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02C7B-B79B-8642-99E3-72E024663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C7FB-6FA4-1B4E-9718-59DA18847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906E9-4907-374C-933B-AB46336C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134EB-B6F7-254B-8BE7-A6B13994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178C-9568-1142-8DA7-A0D8A7E8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8811C-D622-524E-85D8-FEAB1E79A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3E78B-75E4-F043-902D-322BC129F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51DEA-A057-D546-8CDF-CCA10946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2B4A9-658E-5B4D-8FFC-E750BFE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F0A6B-A1C0-A343-9CD9-AB829A2B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6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B31F-A97A-2143-BE46-63E3AAE7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42DBC-79CC-1D4F-ADB1-50231937E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9E494-2B87-A541-AB69-A4F53A31A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303C6-AF19-7B4A-9E89-2D32D223E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2EB1B-D496-1340-A242-CC985339A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EA919-6825-C342-9FF6-B0BBB9E8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7CA64-8E4A-A247-BD63-F344976B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D5CD7-8507-354D-BCEC-A9BB9CD5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6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8346-FB0A-6647-94FB-44CC7BD6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AB556-C7B6-8046-9EB8-AB583870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E7124-5A2D-8447-B7FC-07339C6B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A9C61-3C8E-6447-A8FC-5EFEC20A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2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5A9E4-783E-0246-9512-47A7C92D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1C520-71D6-E34A-9425-84FF95BB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2B665-155A-3741-B0F3-D20664A5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4C90-11D4-684D-B4C8-0B7AAF3E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F5294-E44F-B946-B48A-43F06DFD5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C9C3D-C4E6-7542-926A-75D294A5F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AA8F-4ADD-4E4D-BF9E-278F629E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AD585-5941-6946-8E51-BDD1F6EA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3E3B4-B28B-7641-B547-3C5BCA31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F42A-744E-6248-8280-D98BDA128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4B90A-81CC-CA4B-8D83-87835EDF4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246B6-4486-CF4F-B05F-A853F7F5F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C3664-228E-E240-AF2A-4CC79609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98394-E49A-1946-A0A8-368D2A4A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32CCA-568C-AF48-8F63-5927CF9E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2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CC401-1C6B-7B42-97A3-F190F4E2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AE540-803F-F140-97DA-261A2459F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8AE11-8182-DE40-A2E0-C785EA44D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A9BD-E547-964C-8DE0-6CE0883ADD00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E4A78-53FC-2545-A402-8F583CDA2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FA4C-C899-DB45-85F8-C525F8E53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1DDA-5A52-6E4C-9B25-B9558AFF1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75556-8446-2F4D-8F29-D98095316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venir Next" panose="020B0503020202020204" pitchFamily="34" charset="0"/>
              </a:rPr>
              <a:t>CEP Coalition Workgroup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5DC85-3D35-4747-B9EF-D810CE28E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venir Next" panose="020B0503020202020204" pitchFamily="34" charset="0"/>
              </a:rPr>
              <a:t>Session 2 | July 25</a:t>
            </a:r>
            <a:r>
              <a:rPr lang="en-US" baseline="30000" dirty="0">
                <a:solidFill>
                  <a:srgbClr val="FFFFFF"/>
                </a:solidFill>
                <a:latin typeface="Avenir Next" panose="020B0503020202020204" pitchFamily="34" charset="0"/>
              </a:rPr>
              <a:t>th</a:t>
            </a:r>
            <a:r>
              <a:rPr lang="en-US" dirty="0">
                <a:solidFill>
                  <a:srgbClr val="FFFFFF"/>
                </a:solidFill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phic 6" descr="Handshake">
            <a:extLst>
              <a:ext uri="{FF2B5EF4-FFF2-40B4-BE49-F238E27FC236}">
                <a16:creationId xmlns:a16="http://schemas.microsoft.com/office/drawing/2014/main" id="{1ACEB9B1-8B7D-4026-A87B-4AA36EA9B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5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71C803-5C2D-AA4B-99B0-95B806B7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Feedback: </a:t>
            </a:r>
            <a:r>
              <a:rPr lang="en-US" sz="50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What are some opportunities to get information from </a:t>
            </a:r>
            <a:r>
              <a:rPr lang="en-US" sz="5000" b="1" dirty="0">
                <a:solidFill>
                  <a:schemeClr val="accent6"/>
                </a:solidFill>
                <a:latin typeface="Avenir Next" panose="020B0503020202020204" pitchFamily="34" charset="0"/>
              </a:rPr>
              <a:t>webinars</a:t>
            </a:r>
            <a:r>
              <a:rPr lang="en-US" sz="50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 out into the community?</a:t>
            </a:r>
          </a:p>
        </p:txBody>
      </p:sp>
    </p:spTree>
    <p:extLst>
      <p:ext uri="{BB962C8B-B14F-4D97-AF65-F5344CB8AC3E}">
        <p14:creationId xmlns:p14="http://schemas.microsoft.com/office/powerpoint/2010/main" val="3757291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6568EF-88FC-D34A-AD6C-7BAFF3BB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607480"/>
            <a:ext cx="8495070" cy="17844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900" kern="1200" dirty="0">
                <a:solidFill>
                  <a:srgbClr val="FFFFFF"/>
                </a:solidFill>
                <a:latin typeface="Avenir Next Ultra Light" panose="020B0203020202020204" pitchFamily="34" charset="77"/>
              </a:rPr>
              <a:t>Thank you for joining today’s session! Don’t forget to </a:t>
            </a:r>
            <a:r>
              <a:rPr lang="en-US" sz="2900" dirty="0">
                <a:solidFill>
                  <a:srgbClr val="FFFFFF"/>
                </a:solidFill>
                <a:latin typeface="Avenir Next Ultra Light" panose="020B0203020202020204" pitchFamily="34" charset="77"/>
              </a:rPr>
              <a:t>complete the evaluation form on your way out.</a:t>
            </a:r>
            <a:br>
              <a:rPr lang="en-US" sz="2900" kern="1200" dirty="0">
                <a:solidFill>
                  <a:srgbClr val="FFFFFF"/>
                </a:solidFill>
                <a:latin typeface="Avenir Next Ultra Light" panose="020B0203020202020204" pitchFamily="34" charset="77"/>
              </a:rPr>
            </a:br>
            <a:br>
              <a:rPr lang="en-US" sz="2900" kern="1200" dirty="0">
                <a:solidFill>
                  <a:srgbClr val="FFFFFF"/>
                </a:solidFill>
                <a:latin typeface="Avenir Next Ultra Light" panose="020B0203020202020204" pitchFamily="34" charset="77"/>
              </a:rPr>
            </a:br>
            <a:r>
              <a:rPr lang="en-US" sz="4000" b="1" kern="1200" dirty="0">
                <a:solidFill>
                  <a:srgbClr val="FFFFFF"/>
                </a:solidFill>
                <a:latin typeface="Avenir Next" panose="020B0503020202020204" pitchFamily="34" charset="0"/>
              </a:rPr>
              <a:t>See you on August 8</a:t>
            </a:r>
            <a:r>
              <a:rPr lang="en-US" sz="4000" b="1" kern="1200" baseline="30000" dirty="0">
                <a:solidFill>
                  <a:srgbClr val="FFFFFF"/>
                </a:solidFill>
                <a:latin typeface="Avenir Next" panose="020B0503020202020204" pitchFamily="34" charset="0"/>
              </a:rPr>
              <a:t>th</a:t>
            </a:r>
            <a:br>
              <a:rPr lang="en-US" sz="2900" kern="1200" dirty="0">
                <a:solidFill>
                  <a:srgbClr val="FFFFFF"/>
                </a:solidFill>
                <a:latin typeface="Avenir Next Ultra Light" panose="020B0203020202020204" pitchFamily="34" charset="77"/>
              </a:rPr>
            </a:br>
            <a:endParaRPr lang="en-US" sz="2900" kern="12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MailReply">
            <a:extLst>
              <a:ext uri="{FF2B5EF4-FFF2-40B4-BE49-F238E27FC236}">
                <a16:creationId xmlns:a16="http://schemas.microsoft.com/office/drawing/2014/main" id="{3C53CC8C-9564-4892-A732-825BD3389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4E3C4-7742-2E4F-A94C-FD5F426B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Please </a:t>
            </a: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sign in 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and grab some </a:t>
            </a: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15468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DC4A-D8C9-684E-A36A-99EEA746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8E23B-2D57-464B-BA98-654E2D339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354" y="1579418"/>
            <a:ext cx="6467867" cy="2421082"/>
          </a:xfrm>
        </p:spPr>
        <p:txBody>
          <a:bodyPr anchor="ctr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>
                <a:latin typeface="Avenir Next" panose="020B0503020202020204" pitchFamily="34" charset="0"/>
              </a:rPr>
              <a:t>Introductions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>
                <a:latin typeface="Avenir Next" panose="020B0503020202020204" pitchFamily="34" charset="0"/>
              </a:rPr>
              <a:t>Review last session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>
                <a:latin typeface="Avenir Next" panose="020B0503020202020204" pitchFamily="34" charset="0"/>
              </a:rPr>
              <a:t>Overview of Toolkits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>
                <a:latin typeface="Avenir Next" panose="020B0503020202020204" pitchFamily="34" charset="0"/>
              </a:rPr>
              <a:t>Social Ecological Model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>
                <a:latin typeface="Avenir Next" panose="020B0503020202020204" pitchFamily="34" charset="0"/>
              </a:rPr>
              <a:t>Evaluation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list">
            <a:extLst>
              <a:ext uri="{FF2B5EF4-FFF2-40B4-BE49-F238E27FC236}">
                <a16:creationId xmlns:a16="http://schemas.microsoft.com/office/drawing/2014/main" id="{E7D418C2-6F4F-41EB-AA1A-D2B15094D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98C6FB-8B33-894A-8EFD-B42667421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Avenir Next" panose="020B0503020202020204" pitchFamily="34" charset="0"/>
              </a:rPr>
              <a:t>INTRODUCTIONS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405D12-101F-7D4E-B17A-79C19AB18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Avenir Next" panose="020B0503020202020204" pitchFamily="34" charset="0"/>
              </a:rPr>
              <a:t>Please share your name and the organization you are affiliated with.</a:t>
            </a:r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Freeform: Shape 28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37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D62C3-26EE-4547-A297-37536FD1C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venir Next" panose="020B0503020202020204" pitchFamily="34" charset="0"/>
              </a:rPr>
              <a:t>Goal of C-LEARN and CEP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Bullseye">
            <a:extLst>
              <a:ext uri="{FF2B5EF4-FFF2-40B4-BE49-F238E27FC236}">
                <a16:creationId xmlns:a16="http://schemas.microsoft.com/office/drawing/2014/main" id="{052D84C5-B729-4F3A-A6B5-AF861F4A6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2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F65FA-F9CC-2E4C-9A07-DF5BA893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Is this still a good time to meet for </a:t>
            </a: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future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 meetings?</a:t>
            </a:r>
          </a:p>
        </p:txBody>
      </p:sp>
    </p:spTree>
    <p:extLst>
      <p:ext uri="{BB962C8B-B14F-4D97-AF65-F5344CB8AC3E}">
        <p14:creationId xmlns:p14="http://schemas.microsoft.com/office/powerpoint/2010/main" val="3020823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450C-A347-414E-B914-98F0BB91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venir Next" panose="020B0503020202020204" pitchFamily="34" charset="0"/>
              </a:rPr>
              <a:t>Future CEP Meeting Dates: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2891250-0ACA-B04C-91DE-38C1CF777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venir Next" panose="020B0503020202020204" pitchFamily="34" charset="0"/>
              </a:rPr>
              <a:t>June 27</a:t>
            </a:r>
            <a:r>
              <a:rPr lang="en-US" sz="3200" baseline="30000" dirty="0">
                <a:latin typeface="Avenir Next" panose="020B0503020202020204" pitchFamily="34" charset="0"/>
              </a:rPr>
              <a:t>th</a:t>
            </a:r>
          </a:p>
          <a:p>
            <a:r>
              <a:rPr lang="en-US" sz="3200" dirty="0">
                <a:latin typeface="Avenir Next" panose="020B0503020202020204" pitchFamily="34" charset="0"/>
              </a:rPr>
              <a:t>July 11</a:t>
            </a:r>
            <a:r>
              <a:rPr lang="en-US" sz="3200" baseline="30000" dirty="0">
                <a:latin typeface="Avenir Next" panose="020B0503020202020204" pitchFamily="34" charset="0"/>
              </a:rPr>
              <a:t>th</a:t>
            </a:r>
            <a:endParaRPr lang="en-US" sz="3200" dirty="0">
              <a:latin typeface="Avenir Next" panose="020B0503020202020204" pitchFamily="34" charset="0"/>
            </a:endParaRPr>
          </a:p>
          <a:p>
            <a:r>
              <a:rPr lang="en-US" sz="3200" dirty="0">
                <a:latin typeface="Avenir Next" panose="020B0503020202020204" pitchFamily="34" charset="0"/>
              </a:rPr>
              <a:t>July 25</a:t>
            </a:r>
            <a:r>
              <a:rPr lang="en-US" sz="3200" baseline="30000" dirty="0">
                <a:latin typeface="Avenir Next" panose="020B0503020202020204" pitchFamily="34" charset="0"/>
              </a:rPr>
              <a:t>th</a:t>
            </a:r>
            <a:r>
              <a:rPr lang="en-US" sz="3200" dirty="0">
                <a:latin typeface="Avenir Next" panose="020B0503020202020204" pitchFamily="34" charset="0"/>
              </a:rPr>
              <a:t> </a:t>
            </a:r>
          </a:p>
          <a:p>
            <a:r>
              <a:rPr lang="en-US" sz="3200" dirty="0">
                <a:latin typeface="Avenir Next" panose="020B0503020202020204" pitchFamily="34" charset="0"/>
              </a:rPr>
              <a:t>Aug 8</a:t>
            </a:r>
            <a:r>
              <a:rPr lang="en-US" sz="3200" baseline="30000" dirty="0">
                <a:latin typeface="Avenir Next" panose="020B0503020202020204" pitchFamily="34" charset="0"/>
              </a:rPr>
              <a:t>th</a:t>
            </a:r>
            <a:endParaRPr lang="en-US" sz="3200" dirty="0">
              <a:latin typeface="Avenir Next" panose="020B0503020202020204" pitchFamily="34" charset="0"/>
            </a:endParaRPr>
          </a:p>
          <a:p>
            <a:r>
              <a:rPr lang="en-US" sz="3200" dirty="0">
                <a:latin typeface="Avenir Next" panose="020B0503020202020204" pitchFamily="34" charset="0"/>
              </a:rPr>
              <a:t>Aug 22</a:t>
            </a:r>
            <a:r>
              <a:rPr lang="en-US" sz="3200" baseline="30000" dirty="0">
                <a:latin typeface="Avenir Next" panose="020B0503020202020204" pitchFamily="34" charset="0"/>
              </a:rPr>
              <a:t>nd</a:t>
            </a:r>
            <a:endParaRPr lang="en-US" sz="3200" dirty="0">
              <a:latin typeface="Avenir Next" panose="020B0503020202020204" pitchFamily="34" charset="0"/>
            </a:endParaRPr>
          </a:p>
          <a:p>
            <a:r>
              <a:rPr lang="en-US" sz="3200" dirty="0">
                <a:latin typeface="Avenir Next" panose="020B0503020202020204" pitchFamily="34" charset="0"/>
              </a:rPr>
              <a:t>Sept 5</a:t>
            </a:r>
            <a:r>
              <a:rPr lang="en-US" sz="3200" baseline="30000" dirty="0">
                <a:latin typeface="Avenir Next" panose="020B0503020202020204" pitchFamily="34" charset="0"/>
              </a:rPr>
              <a:t>th</a:t>
            </a:r>
            <a:endParaRPr lang="en-US" sz="3200" dirty="0">
              <a:latin typeface="Avenir Next" panose="020B0503020202020204" pitchFamily="34" charset="0"/>
            </a:endParaRPr>
          </a:p>
          <a:p>
            <a:endParaRPr lang="en-US" sz="2400" dirty="0">
              <a:latin typeface="Avenir Next" panose="020B0503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52FE617E-9424-4624-8A3B-78B8569C6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A746F-5084-5D46-84FF-AEEE13D9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811693"/>
            <a:ext cx="3335594" cy="54033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venir Next" panose="020B0503020202020204" pitchFamily="34" charset="0"/>
              </a:rPr>
              <a:t>Break into small groups and discuss the following:</a:t>
            </a: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E7F7ED-F2E0-4FFA-92C8-C3FF1C805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52985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30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FC3B-83DA-9041-BC14-50608B65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venir Next" panose="020B0503020202020204" pitchFamily="34" charset="0"/>
              </a:rPr>
              <a:t>Large group discussion: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12AA46-9711-4AED-BBA1-A01B26F6D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4655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31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430D9DC87EE4A94F784331488ED3E" ma:contentTypeVersion="10" ma:contentTypeDescription="Create a new document." ma:contentTypeScope="" ma:versionID="ed1f1496818bc54daae2c59228dbb09b">
  <xsd:schema xmlns:xsd="http://www.w3.org/2001/XMLSchema" xmlns:xs="http://www.w3.org/2001/XMLSchema" xmlns:p="http://schemas.microsoft.com/office/2006/metadata/properties" xmlns:ns2="fddcb908-90d8-42d9-a63d-dfff691e26a7" targetNamespace="http://schemas.microsoft.com/office/2006/metadata/properties" ma:root="true" ma:fieldsID="8f45ca962da363690e17f4c149fd913f" ns2:_="">
    <xsd:import namespace="fddcb908-90d8-42d9-a63d-dfff691e26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cb908-90d8-42d9-a63d-dfff691e26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9122DB-3AE5-442B-B95E-46A3E4055EB2}"/>
</file>

<file path=customXml/itemProps2.xml><?xml version="1.0" encoding="utf-8"?>
<ds:datastoreItem xmlns:ds="http://schemas.openxmlformats.org/officeDocument/2006/customXml" ds:itemID="{B054320E-DADA-43A8-99DD-8D2C871A730C}"/>
</file>

<file path=customXml/itemProps3.xml><?xml version="1.0" encoding="utf-8"?>
<ds:datastoreItem xmlns:ds="http://schemas.openxmlformats.org/officeDocument/2006/customXml" ds:itemID="{1DC6D7E1-D38E-4AC7-B405-3D5D2C1C7742}"/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213</Words>
  <Application>Microsoft Macintosh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</vt:lpstr>
      <vt:lpstr>Avenir Next Ultra Light</vt:lpstr>
      <vt:lpstr>Calibri</vt:lpstr>
      <vt:lpstr>Calibri Light</vt:lpstr>
      <vt:lpstr>Office Theme</vt:lpstr>
      <vt:lpstr>CEP Coalition Workgroup</vt:lpstr>
      <vt:lpstr>Please sign in and grab some food</vt:lpstr>
      <vt:lpstr>Today’s Agenda</vt:lpstr>
      <vt:lpstr>INTRODUCTIONS</vt:lpstr>
      <vt:lpstr>Goal of C-LEARN and CEP</vt:lpstr>
      <vt:lpstr>Is this still a good time to meet for future meetings?</vt:lpstr>
      <vt:lpstr>Future CEP Meeting Dates:</vt:lpstr>
      <vt:lpstr>Break into small groups and discuss the following:</vt:lpstr>
      <vt:lpstr>Large group discussion:</vt:lpstr>
      <vt:lpstr>Feedback: What are some opportunities to get information from webinars out into the community?</vt:lpstr>
      <vt:lpstr>Thank you for joining today’s session! Don’t forget to complete the evaluation form on your way out.  See you on August 8th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 Coalition Workgroup</dc:title>
  <dc:creator>Everette, Ashley</dc:creator>
  <cp:lastModifiedBy>Everette, Ashley</cp:lastModifiedBy>
  <cp:revision>7</cp:revision>
  <dcterms:created xsi:type="dcterms:W3CDTF">2019-06-27T18:58:24Z</dcterms:created>
  <dcterms:modified xsi:type="dcterms:W3CDTF">2019-07-25T13:16:05Z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0x0101001C4430D9DC87EE4A94F784331488ED3E</vt:lpwstr>
  </property>
</Properties>
</file>