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diagrams/data2.xml" ContentType="application/vnd.openxmlformats-officedocument.drawingml.diagramData+xml"/>
  <Override PartName="/ppt/presentation.xml" ContentType="application/vnd.openxmlformats-officedocument.presentationml.presentation.main+xml"/>
  <Override PartName="/ppt/diagrams/data1.xml" ContentType="application/vnd.openxmlformats-officedocument.drawingml.diagramData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diagrams/drawing2.xml" ContentType="application/vnd.ms-office.drawingml.diagramDrawing+xml"/>
  <Override PartName="/ppt/diagrams/colors2.xml" ContentType="application/vnd.openxmlformats-officedocument.drawingml.diagramColors+xml"/>
  <Override PartName="/ppt/diagrams/quickStyle2.xml" ContentType="application/vnd.openxmlformats-officedocument.drawingml.diagramStyle+xml"/>
  <Override PartName="/ppt/diagrams/layout2.xml" ContentType="application/vnd.openxmlformats-officedocument.drawingml.diagramLayout+xml"/>
  <Override PartName="/ppt/theme/theme1.xml" ContentType="application/vnd.openxmlformats-officedocument.theme+xml"/>
  <Override PartName="/ppt/diagrams/drawing1.xml" ContentType="application/vnd.ms-office.drawingml.diagramDrawing+xml"/>
  <Override PartName="/ppt/diagrams/colors1.xml" ContentType="application/vnd.openxmlformats-officedocument.drawingml.diagramColors+xml"/>
  <Override PartName="/ppt/diagrams/quickStyle1.xml" ContentType="application/vnd.openxmlformats-officedocument.drawingml.diagramStyle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108" d="100"/>
          <a:sy n="108" d="100"/>
        </p:scale>
        <p:origin x="64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4" Type="http://schemas.openxmlformats.org/officeDocument/2006/relationships/image" Target="../media/image12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0.svg"/><Relationship Id="rId1" Type="http://schemas.openxmlformats.org/officeDocument/2006/relationships/image" Target="../media/image13.png"/><Relationship Id="rId4" Type="http://schemas.openxmlformats.org/officeDocument/2006/relationships/image" Target="../media/image12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266590F-A9C7-4310-BB55-C58CD2AC4EA4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C62FA823-7F64-4069-8C5D-821DE3884AE4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>
              <a:latin typeface="Avenir Next" panose="020B0503020202020204" pitchFamily="34" charset="0"/>
            </a:rPr>
            <a:t>What are the main services that your agency delivers?</a:t>
          </a:r>
        </a:p>
      </dgm:t>
    </dgm:pt>
    <dgm:pt modelId="{ADDD8535-EE1C-43C5-BC0D-E2C643D8F62D}" type="parTrans" cxnId="{07B0C945-1A50-4E7B-AEBC-786BC0157D6A}">
      <dgm:prSet/>
      <dgm:spPr/>
      <dgm:t>
        <a:bodyPr/>
        <a:lstStyle/>
        <a:p>
          <a:endParaRPr lang="en-US">
            <a:latin typeface="Avenir Next" panose="020B0503020202020204" pitchFamily="34" charset="0"/>
          </a:endParaRPr>
        </a:p>
      </dgm:t>
    </dgm:pt>
    <dgm:pt modelId="{C046EEB9-352C-4264-922C-AE4326F7FBCD}" type="sibTrans" cxnId="{07B0C945-1A50-4E7B-AEBC-786BC0157D6A}">
      <dgm:prSet/>
      <dgm:spPr/>
      <dgm:t>
        <a:bodyPr/>
        <a:lstStyle/>
        <a:p>
          <a:endParaRPr lang="en-US">
            <a:latin typeface="Avenir Next" panose="020B0503020202020204" pitchFamily="34" charset="0"/>
          </a:endParaRPr>
        </a:p>
      </dgm:t>
    </dgm:pt>
    <dgm:pt modelId="{60AEA427-0850-4A46-8191-E4C92A3583A4}">
      <dgm:prSet/>
      <dgm:spPr/>
      <dgm:t>
        <a:bodyPr/>
        <a:lstStyle/>
        <a:p>
          <a:pPr>
            <a:lnSpc>
              <a:spcPct val="100000"/>
            </a:lnSpc>
          </a:pPr>
          <a:r>
            <a:rPr lang="en-US">
              <a:latin typeface="Avenir Next" panose="020B0503020202020204" pitchFamily="34" charset="0"/>
            </a:rPr>
            <a:t>What are the skills of your staff and assets of your agency?</a:t>
          </a:r>
        </a:p>
      </dgm:t>
    </dgm:pt>
    <dgm:pt modelId="{1CD624CC-617D-44F6-9212-F1B2D0F400CC}" type="parTrans" cxnId="{2E8CEAAD-4ABF-4C31-A0DD-9FE3C7D1F09B}">
      <dgm:prSet/>
      <dgm:spPr/>
      <dgm:t>
        <a:bodyPr/>
        <a:lstStyle/>
        <a:p>
          <a:endParaRPr lang="en-US">
            <a:latin typeface="Avenir Next" panose="020B0503020202020204" pitchFamily="34" charset="0"/>
          </a:endParaRPr>
        </a:p>
      </dgm:t>
    </dgm:pt>
    <dgm:pt modelId="{BDF6BBBD-FE87-4B6D-8582-7A292EBC8DE2}" type="sibTrans" cxnId="{2E8CEAAD-4ABF-4C31-A0DD-9FE3C7D1F09B}">
      <dgm:prSet/>
      <dgm:spPr/>
      <dgm:t>
        <a:bodyPr/>
        <a:lstStyle/>
        <a:p>
          <a:endParaRPr lang="en-US">
            <a:latin typeface="Avenir Next" panose="020B0503020202020204" pitchFamily="34" charset="0"/>
          </a:endParaRPr>
        </a:p>
      </dgm:t>
    </dgm:pt>
    <dgm:pt modelId="{2B7D9479-DDD0-45E2-AF83-6E0AA44C8E92}">
      <dgm:prSet/>
      <dgm:spPr/>
      <dgm:t>
        <a:bodyPr/>
        <a:lstStyle/>
        <a:p>
          <a:pPr>
            <a:lnSpc>
              <a:spcPct val="100000"/>
            </a:lnSpc>
          </a:pPr>
          <a:r>
            <a:rPr lang="en-US">
              <a:latin typeface="Avenir Next" panose="020B0503020202020204" pitchFamily="34" charset="0"/>
            </a:rPr>
            <a:t>What are the issues your agency is working on already?</a:t>
          </a:r>
        </a:p>
      </dgm:t>
    </dgm:pt>
    <dgm:pt modelId="{0676C966-1B5C-4A50-85C6-92539D6BDDDB}" type="parTrans" cxnId="{A5F320D4-8C79-4C75-B8A4-487D511F2A65}">
      <dgm:prSet/>
      <dgm:spPr/>
      <dgm:t>
        <a:bodyPr/>
        <a:lstStyle/>
        <a:p>
          <a:endParaRPr lang="en-US">
            <a:latin typeface="Avenir Next" panose="020B0503020202020204" pitchFamily="34" charset="0"/>
          </a:endParaRPr>
        </a:p>
      </dgm:t>
    </dgm:pt>
    <dgm:pt modelId="{204221D0-1EA3-4FE2-A9EB-3A9A599570E5}" type="sibTrans" cxnId="{A5F320D4-8C79-4C75-B8A4-487D511F2A65}">
      <dgm:prSet/>
      <dgm:spPr/>
      <dgm:t>
        <a:bodyPr/>
        <a:lstStyle/>
        <a:p>
          <a:endParaRPr lang="en-US">
            <a:latin typeface="Avenir Next" panose="020B0503020202020204" pitchFamily="34" charset="0"/>
          </a:endParaRPr>
        </a:p>
      </dgm:t>
    </dgm:pt>
    <dgm:pt modelId="{74F427DF-EBB5-4815-BD24-98C6F4DE9E0C}">
      <dgm:prSet/>
      <dgm:spPr/>
      <dgm:t>
        <a:bodyPr/>
        <a:lstStyle/>
        <a:p>
          <a:pPr>
            <a:lnSpc>
              <a:spcPct val="100000"/>
            </a:lnSpc>
          </a:pPr>
          <a:r>
            <a:rPr lang="en-US">
              <a:latin typeface="Avenir Next" panose="020B0503020202020204" pitchFamily="34" charset="0"/>
            </a:rPr>
            <a:t>What are the coalitions your agency is already working with already?</a:t>
          </a:r>
        </a:p>
      </dgm:t>
    </dgm:pt>
    <dgm:pt modelId="{15F1849F-818A-4511-99E8-D58348D9256A}" type="parTrans" cxnId="{D5AC0601-BF97-4D96-B114-C0486DB331F2}">
      <dgm:prSet/>
      <dgm:spPr/>
      <dgm:t>
        <a:bodyPr/>
        <a:lstStyle/>
        <a:p>
          <a:endParaRPr lang="en-US">
            <a:latin typeface="Avenir Next" panose="020B0503020202020204" pitchFamily="34" charset="0"/>
          </a:endParaRPr>
        </a:p>
      </dgm:t>
    </dgm:pt>
    <dgm:pt modelId="{AFBA03D9-019A-423C-8746-4E09E4633E9B}" type="sibTrans" cxnId="{D5AC0601-BF97-4D96-B114-C0486DB331F2}">
      <dgm:prSet/>
      <dgm:spPr/>
      <dgm:t>
        <a:bodyPr/>
        <a:lstStyle/>
        <a:p>
          <a:endParaRPr lang="en-US">
            <a:latin typeface="Avenir Next" panose="020B0503020202020204" pitchFamily="34" charset="0"/>
          </a:endParaRPr>
        </a:p>
      </dgm:t>
    </dgm:pt>
    <dgm:pt modelId="{E87D88E3-72FD-452B-AA11-C6CD18E67AA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>
              <a:latin typeface="Avenir Next" panose="020B0503020202020204" pitchFamily="34" charset="0"/>
            </a:rPr>
            <a:t>Identify someone in your group to report back</a:t>
          </a:r>
        </a:p>
      </dgm:t>
    </dgm:pt>
    <dgm:pt modelId="{A239D011-4B85-4BEE-94A6-F93C8B092571}" type="parTrans" cxnId="{B5827784-FE42-4A64-9CD2-91607B7F778A}">
      <dgm:prSet/>
      <dgm:spPr/>
      <dgm:t>
        <a:bodyPr/>
        <a:lstStyle/>
        <a:p>
          <a:endParaRPr lang="en-US">
            <a:latin typeface="Avenir Next" panose="020B0503020202020204" pitchFamily="34" charset="0"/>
          </a:endParaRPr>
        </a:p>
      </dgm:t>
    </dgm:pt>
    <dgm:pt modelId="{B07508F2-3B1A-4B30-8770-D73E685DB141}" type="sibTrans" cxnId="{B5827784-FE42-4A64-9CD2-91607B7F778A}">
      <dgm:prSet/>
      <dgm:spPr/>
      <dgm:t>
        <a:bodyPr/>
        <a:lstStyle/>
        <a:p>
          <a:endParaRPr lang="en-US">
            <a:latin typeface="Avenir Next" panose="020B0503020202020204" pitchFamily="34" charset="0"/>
          </a:endParaRPr>
        </a:p>
      </dgm:t>
    </dgm:pt>
    <dgm:pt modelId="{E44014F7-9CEC-7D4E-9104-748B4594DF0D}" type="pres">
      <dgm:prSet presAssocID="{D266590F-A9C7-4310-BB55-C58CD2AC4EA4}" presName="linear" presStyleCnt="0">
        <dgm:presLayoutVars>
          <dgm:animLvl val="lvl"/>
          <dgm:resizeHandles val="exact"/>
        </dgm:presLayoutVars>
      </dgm:prSet>
      <dgm:spPr/>
    </dgm:pt>
    <dgm:pt modelId="{0AED032C-9B4C-DD40-9C7D-CDF7F2F4229B}" type="pres">
      <dgm:prSet presAssocID="{C62FA823-7F64-4069-8C5D-821DE3884AE4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77C80274-26D1-6441-8B0C-46E18657E406}" type="pres">
      <dgm:prSet presAssocID="{C046EEB9-352C-4264-922C-AE4326F7FBCD}" presName="spacer" presStyleCnt="0"/>
      <dgm:spPr/>
    </dgm:pt>
    <dgm:pt modelId="{90034508-32A6-A541-AA15-A36D7FDF852F}" type="pres">
      <dgm:prSet presAssocID="{60AEA427-0850-4A46-8191-E4C92A3583A4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6B136CEF-A1E3-7340-9107-ECF3B7DE74A7}" type="pres">
      <dgm:prSet presAssocID="{BDF6BBBD-FE87-4B6D-8582-7A292EBC8DE2}" presName="spacer" presStyleCnt="0"/>
      <dgm:spPr/>
    </dgm:pt>
    <dgm:pt modelId="{C853E187-35F2-0443-9A99-4B28BFEAAF29}" type="pres">
      <dgm:prSet presAssocID="{2B7D9479-DDD0-45E2-AF83-6E0AA44C8E92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E7E00083-06E1-4341-82ED-EC4CEC212DC6}" type="pres">
      <dgm:prSet presAssocID="{204221D0-1EA3-4FE2-A9EB-3A9A599570E5}" presName="spacer" presStyleCnt="0"/>
      <dgm:spPr/>
    </dgm:pt>
    <dgm:pt modelId="{58B0F5D2-8C85-C647-8754-7E46D731C692}" type="pres">
      <dgm:prSet presAssocID="{74F427DF-EBB5-4815-BD24-98C6F4DE9E0C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04540260-D79A-F64C-A7C8-FA37840FD235}" type="pres">
      <dgm:prSet presAssocID="{AFBA03D9-019A-423C-8746-4E09E4633E9B}" presName="spacer" presStyleCnt="0"/>
      <dgm:spPr/>
    </dgm:pt>
    <dgm:pt modelId="{E7235D1B-F6F1-1141-A64F-23324FE7ADA9}" type="pres">
      <dgm:prSet presAssocID="{E87D88E3-72FD-452B-AA11-C6CD18E67AA3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D5AC0601-BF97-4D96-B114-C0486DB331F2}" srcId="{D266590F-A9C7-4310-BB55-C58CD2AC4EA4}" destId="{74F427DF-EBB5-4815-BD24-98C6F4DE9E0C}" srcOrd="3" destOrd="0" parTransId="{15F1849F-818A-4511-99E8-D58348D9256A}" sibTransId="{AFBA03D9-019A-423C-8746-4E09E4633E9B}"/>
    <dgm:cxn modelId="{058C310C-283A-754C-B4D0-8954276900D4}" type="presOf" srcId="{D266590F-A9C7-4310-BB55-C58CD2AC4EA4}" destId="{E44014F7-9CEC-7D4E-9104-748B4594DF0D}" srcOrd="0" destOrd="0" presId="urn:microsoft.com/office/officeart/2005/8/layout/vList2"/>
    <dgm:cxn modelId="{24E46714-2DB0-534F-B820-1AED5E6C9980}" type="presOf" srcId="{74F427DF-EBB5-4815-BD24-98C6F4DE9E0C}" destId="{58B0F5D2-8C85-C647-8754-7E46D731C692}" srcOrd="0" destOrd="0" presId="urn:microsoft.com/office/officeart/2005/8/layout/vList2"/>
    <dgm:cxn modelId="{07A24D2D-1EC4-9141-97BD-3E82BBC1C516}" type="presOf" srcId="{C62FA823-7F64-4069-8C5D-821DE3884AE4}" destId="{0AED032C-9B4C-DD40-9C7D-CDF7F2F4229B}" srcOrd="0" destOrd="0" presId="urn:microsoft.com/office/officeart/2005/8/layout/vList2"/>
    <dgm:cxn modelId="{07B0C945-1A50-4E7B-AEBC-786BC0157D6A}" srcId="{D266590F-A9C7-4310-BB55-C58CD2AC4EA4}" destId="{C62FA823-7F64-4069-8C5D-821DE3884AE4}" srcOrd="0" destOrd="0" parTransId="{ADDD8535-EE1C-43C5-BC0D-E2C643D8F62D}" sibTransId="{C046EEB9-352C-4264-922C-AE4326F7FBCD}"/>
    <dgm:cxn modelId="{DBB9196A-FD69-934F-B3DD-0FF422690272}" type="presOf" srcId="{60AEA427-0850-4A46-8191-E4C92A3583A4}" destId="{90034508-32A6-A541-AA15-A36D7FDF852F}" srcOrd="0" destOrd="0" presId="urn:microsoft.com/office/officeart/2005/8/layout/vList2"/>
    <dgm:cxn modelId="{B5827784-FE42-4A64-9CD2-91607B7F778A}" srcId="{D266590F-A9C7-4310-BB55-C58CD2AC4EA4}" destId="{E87D88E3-72FD-452B-AA11-C6CD18E67AA3}" srcOrd="4" destOrd="0" parTransId="{A239D011-4B85-4BEE-94A6-F93C8B092571}" sibTransId="{B07508F2-3B1A-4B30-8770-D73E685DB141}"/>
    <dgm:cxn modelId="{2E8CEAAD-4ABF-4C31-A0DD-9FE3C7D1F09B}" srcId="{D266590F-A9C7-4310-BB55-C58CD2AC4EA4}" destId="{60AEA427-0850-4A46-8191-E4C92A3583A4}" srcOrd="1" destOrd="0" parTransId="{1CD624CC-617D-44F6-9212-F1B2D0F400CC}" sibTransId="{BDF6BBBD-FE87-4B6D-8582-7A292EBC8DE2}"/>
    <dgm:cxn modelId="{A5F320D4-8C79-4C75-B8A4-487D511F2A65}" srcId="{D266590F-A9C7-4310-BB55-C58CD2AC4EA4}" destId="{2B7D9479-DDD0-45E2-AF83-6E0AA44C8E92}" srcOrd="2" destOrd="0" parTransId="{0676C966-1B5C-4A50-85C6-92539D6BDDDB}" sibTransId="{204221D0-1EA3-4FE2-A9EB-3A9A599570E5}"/>
    <dgm:cxn modelId="{0501DDEA-8D9A-6249-9892-0AD8589F2C2F}" type="presOf" srcId="{2B7D9479-DDD0-45E2-AF83-6E0AA44C8E92}" destId="{C853E187-35F2-0443-9A99-4B28BFEAAF29}" srcOrd="0" destOrd="0" presId="urn:microsoft.com/office/officeart/2005/8/layout/vList2"/>
    <dgm:cxn modelId="{BABDB7F2-9FA4-6D4A-8863-A52D643D3EEE}" type="presOf" srcId="{E87D88E3-72FD-452B-AA11-C6CD18E67AA3}" destId="{E7235D1B-F6F1-1141-A64F-23324FE7ADA9}" srcOrd="0" destOrd="0" presId="urn:microsoft.com/office/officeart/2005/8/layout/vList2"/>
    <dgm:cxn modelId="{0BECD903-C625-5A4A-AB4A-A5858E11C739}" type="presParOf" srcId="{E44014F7-9CEC-7D4E-9104-748B4594DF0D}" destId="{0AED032C-9B4C-DD40-9C7D-CDF7F2F4229B}" srcOrd="0" destOrd="0" presId="urn:microsoft.com/office/officeart/2005/8/layout/vList2"/>
    <dgm:cxn modelId="{9C0D6E55-4BC0-9047-B26A-2FCFAA190D35}" type="presParOf" srcId="{E44014F7-9CEC-7D4E-9104-748B4594DF0D}" destId="{77C80274-26D1-6441-8B0C-46E18657E406}" srcOrd="1" destOrd="0" presId="urn:microsoft.com/office/officeart/2005/8/layout/vList2"/>
    <dgm:cxn modelId="{769D8427-1DB7-BC4D-9A1C-576653CD008C}" type="presParOf" srcId="{E44014F7-9CEC-7D4E-9104-748B4594DF0D}" destId="{90034508-32A6-A541-AA15-A36D7FDF852F}" srcOrd="2" destOrd="0" presId="urn:microsoft.com/office/officeart/2005/8/layout/vList2"/>
    <dgm:cxn modelId="{8DA09317-A1A7-B44A-8DB6-42766F12078A}" type="presParOf" srcId="{E44014F7-9CEC-7D4E-9104-748B4594DF0D}" destId="{6B136CEF-A1E3-7340-9107-ECF3B7DE74A7}" srcOrd="3" destOrd="0" presId="urn:microsoft.com/office/officeart/2005/8/layout/vList2"/>
    <dgm:cxn modelId="{5EF138DA-1B83-7045-A4E7-8080522EE1F8}" type="presParOf" srcId="{E44014F7-9CEC-7D4E-9104-748B4594DF0D}" destId="{C853E187-35F2-0443-9A99-4B28BFEAAF29}" srcOrd="4" destOrd="0" presId="urn:microsoft.com/office/officeart/2005/8/layout/vList2"/>
    <dgm:cxn modelId="{37848B02-4CCD-7D43-A3A9-770B4629F90C}" type="presParOf" srcId="{E44014F7-9CEC-7D4E-9104-748B4594DF0D}" destId="{E7E00083-06E1-4341-82ED-EC4CEC212DC6}" srcOrd="5" destOrd="0" presId="urn:microsoft.com/office/officeart/2005/8/layout/vList2"/>
    <dgm:cxn modelId="{BDA6FF32-5064-EB45-AB85-5156264A46EC}" type="presParOf" srcId="{E44014F7-9CEC-7D4E-9104-748B4594DF0D}" destId="{58B0F5D2-8C85-C647-8754-7E46D731C692}" srcOrd="6" destOrd="0" presId="urn:microsoft.com/office/officeart/2005/8/layout/vList2"/>
    <dgm:cxn modelId="{647C9122-6A5B-C74C-8724-0611E05B6FEE}" type="presParOf" srcId="{E44014F7-9CEC-7D4E-9104-748B4594DF0D}" destId="{04540260-D79A-F64C-A7C8-FA37840FD235}" srcOrd="7" destOrd="0" presId="urn:microsoft.com/office/officeart/2005/8/layout/vList2"/>
    <dgm:cxn modelId="{DDADAA09-8923-6749-9818-7B1826C80024}" type="presParOf" srcId="{E44014F7-9CEC-7D4E-9104-748B4594DF0D}" destId="{E7235D1B-F6F1-1141-A64F-23324FE7ADA9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3E0BF19-231E-444C-B6BC-6C9A6D555028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573EA48E-44ED-4561-AB33-79419B5D53D8}">
      <dgm:prSet custT="1"/>
      <dgm:spPr/>
      <dgm:t>
        <a:bodyPr/>
        <a:lstStyle/>
        <a:p>
          <a:r>
            <a:rPr lang="en-US" sz="2400" dirty="0">
              <a:latin typeface="Avenir Next" panose="020B0503020202020204" pitchFamily="34" charset="0"/>
            </a:rPr>
            <a:t>What are the opportunities for collaboration between agencies here?</a:t>
          </a:r>
        </a:p>
      </dgm:t>
    </dgm:pt>
    <dgm:pt modelId="{1C5F944B-61CE-499E-A7EF-E7B171F6123E}" type="parTrans" cxnId="{1C16ABB1-2B74-440D-90F9-46BA678BEAF8}">
      <dgm:prSet/>
      <dgm:spPr/>
      <dgm:t>
        <a:bodyPr/>
        <a:lstStyle/>
        <a:p>
          <a:endParaRPr lang="en-US">
            <a:latin typeface="Avenir Next" panose="020B0503020202020204" pitchFamily="34" charset="0"/>
          </a:endParaRPr>
        </a:p>
      </dgm:t>
    </dgm:pt>
    <dgm:pt modelId="{5AE13438-6C79-41EC-B744-F054A5D90EDF}" type="sibTrans" cxnId="{1C16ABB1-2B74-440D-90F9-46BA678BEAF8}">
      <dgm:prSet/>
      <dgm:spPr/>
      <dgm:t>
        <a:bodyPr/>
        <a:lstStyle/>
        <a:p>
          <a:endParaRPr lang="en-US">
            <a:latin typeface="Avenir Next" panose="020B0503020202020204" pitchFamily="34" charset="0"/>
          </a:endParaRPr>
        </a:p>
      </dgm:t>
    </dgm:pt>
    <dgm:pt modelId="{04305AC9-D5D9-4F3C-8679-9F4CABA8E61B}">
      <dgm:prSet custT="1"/>
      <dgm:spPr/>
      <dgm:t>
        <a:bodyPr/>
        <a:lstStyle/>
        <a:p>
          <a:r>
            <a:rPr lang="en-US" sz="1800" dirty="0">
              <a:latin typeface="Avenir Next" panose="020B0503020202020204" pitchFamily="34" charset="0"/>
            </a:rPr>
            <a:t>How can we best collaborate between agencies to address our four topic areas: financial planning, housing, mental health, and disaster preparedness?</a:t>
          </a:r>
        </a:p>
      </dgm:t>
    </dgm:pt>
    <dgm:pt modelId="{7D52B90E-1807-458D-8F53-A12931233CF4}" type="parTrans" cxnId="{525E2F38-0347-4602-86CE-FB16ECF3A0E2}">
      <dgm:prSet/>
      <dgm:spPr/>
      <dgm:t>
        <a:bodyPr/>
        <a:lstStyle/>
        <a:p>
          <a:endParaRPr lang="en-US">
            <a:latin typeface="Avenir Next" panose="020B0503020202020204" pitchFamily="34" charset="0"/>
          </a:endParaRPr>
        </a:p>
      </dgm:t>
    </dgm:pt>
    <dgm:pt modelId="{F910C705-76DE-4819-A7D8-B9EDE3F78644}" type="sibTrans" cxnId="{525E2F38-0347-4602-86CE-FB16ECF3A0E2}">
      <dgm:prSet/>
      <dgm:spPr/>
      <dgm:t>
        <a:bodyPr/>
        <a:lstStyle/>
        <a:p>
          <a:endParaRPr lang="en-US">
            <a:latin typeface="Avenir Next" panose="020B0503020202020204" pitchFamily="34" charset="0"/>
          </a:endParaRPr>
        </a:p>
      </dgm:t>
    </dgm:pt>
    <dgm:pt modelId="{F0EC8700-6046-4FBE-9097-58538509D4FD}" type="pres">
      <dgm:prSet presAssocID="{E3E0BF19-231E-444C-B6BC-6C9A6D555028}" presName="root" presStyleCnt="0">
        <dgm:presLayoutVars>
          <dgm:dir/>
          <dgm:resizeHandles val="exact"/>
        </dgm:presLayoutVars>
      </dgm:prSet>
      <dgm:spPr/>
    </dgm:pt>
    <dgm:pt modelId="{15E3A005-6F09-4B76-A922-1F3F02DF90A7}" type="pres">
      <dgm:prSet presAssocID="{573EA48E-44ED-4561-AB33-79419B5D53D8}" presName="compNode" presStyleCnt="0"/>
      <dgm:spPr/>
    </dgm:pt>
    <dgm:pt modelId="{47867EE7-CA80-495C-A57E-CC157AEA9656}" type="pres">
      <dgm:prSet presAssocID="{573EA48E-44ED-4561-AB33-79419B5D53D8}" presName="bgRect" presStyleLbl="bgShp" presStyleIdx="0" presStyleCnt="2"/>
      <dgm:spPr/>
    </dgm:pt>
    <dgm:pt modelId="{18764F40-D5FA-42A7-8575-E1452808A96D}" type="pres">
      <dgm:prSet presAssocID="{573EA48E-44ED-4561-AB33-79419B5D53D8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andshake"/>
        </a:ext>
      </dgm:extLst>
    </dgm:pt>
    <dgm:pt modelId="{9A013733-FD1B-41F7-B1BB-285CD6224EB5}" type="pres">
      <dgm:prSet presAssocID="{573EA48E-44ED-4561-AB33-79419B5D53D8}" presName="spaceRect" presStyleCnt="0"/>
      <dgm:spPr/>
    </dgm:pt>
    <dgm:pt modelId="{679D9E77-F22D-467F-ACA7-278BD370D076}" type="pres">
      <dgm:prSet presAssocID="{573EA48E-44ED-4561-AB33-79419B5D53D8}" presName="parTx" presStyleLbl="revTx" presStyleIdx="0" presStyleCnt="2">
        <dgm:presLayoutVars>
          <dgm:chMax val="0"/>
          <dgm:chPref val="0"/>
        </dgm:presLayoutVars>
      </dgm:prSet>
      <dgm:spPr/>
    </dgm:pt>
    <dgm:pt modelId="{445B08A6-F08F-486F-8E01-1623059861CB}" type="pres">
      <dgm:prSet presAssocID="{5AE13438-6C79-41EC-B744-F054A5D90EDF}" presName="sibTrans" presStyleCnt="0"/>
      <dgm:spPr/>
    </dgm:pt>
    <dgm:pt modelId="{0E7A08EF-A790-43A8-A03D-6B1FE3B863BB}" type="pres">
      <dgm:prSet presAssocID="{04305AC9-D5D9-4F3C-8679-9F4CABA8E61B}" presName="compNode" presStyleCnt="0"/>
      <dgm:spPr/>
    </dgm:pt>
    <dgm:pt modelId="{DA0E3E4A-9968-456C-9CDA-E7450A984AA2}" type="pres">
      <dgm:prSet presAssocID="{04305AC9-D5D9-4F3C-8679-9F4CABA8E61B}" presName="bgRect" presStyleLbl="bgShp" presStyleIdx="1" presStyleCnt="2"/>
      <dgm:spPr/>
    </dgm:pt>
    <dgm:pt modelId="{9679695D-8952-43C3-9D68-BEE3F4AE0331}" type="pres">
      <dgm:prSet presAssocID="{04305AC9-D5D9-4F3C-8679-9F4CABA8E61B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dical"/>
        </a:ext>
      </dgm:extLst>
    </dgm:pt>
    <dgm:pt modelId="{A9E8D0AE-A074-4F9F-9889-E9ADA197227B}" type="pres">
      <dgm:prSet presAssocID="{04305AC9-D5D9-4F3C-8679-9F4CABA8E61B}" presName="spaceRect" presStyleCnt="0"/>
      <dgm:spPr/>
    </dgm:pt>
    <dgm:pt modelId="{C1D8E674-0F8E-454D-AE94-55456C46F12F}" type="pres">
      <dgm:prSet presAssocID="{04305AC9-D5D9-4F3C-8679-9F4CABA8E61B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525E2F38-0347-4602-86CE-FB16ECF3A0E2}" srcId="{E3E0BF19-231E-444C-B6BC-6C9A6D555028}" destId="{04305AC9-D5D9-4F3C-8679-9F4CABA8E61B}" srcOrd="1" destOrd="0" parTransId="{7D52B90E-1807-458D-8F53-A12931233CF4}" sibTransId="{F910C705-76DE-4819-A7D8-B9EDE3F78644}"/>
    <dgm:cxn modelId="{8E8DF139-6B25-4289-ADE2-720CFF7D1E3F}" type="presOf" srcId="{04305AC9-D5D9-4F3C-8679-9F4CABA8E61B}" destId="{C1D8E674-0F8E-454D-AE94-55456C46F12F}" srcOrd="0" destOrd="0" presId="urn:microsoft.com/office/officeart/2018/2/layout/IconVerticalSolidList"/>
    <dgm:cxn modelId="{43893F65-D0F7-4D3D-BA0B-103FF5EF3CCF}" type="presOf" srcId="{573EA48E-44ED-4561-AB33-79419B5D53D8}" destId="{679D9E77-F22D-467F-ACA7-278BD370D076}" srcOrd="0" destOrd="0" presId="urn:microsoft.com/office/officeart/2018/2/layout/IconVerticalSolidList"/>
    <dgm:cxn modelId="{F05BB66E-4351-4817-98D6-1D7A5E5066F2}" type="presOf" srcId="{E3E0BF19-231E-444C-B6BC-6C9A6D555028}" destId="{F0EC8700-6046-4FBE-9097-58538509D4FD}" srcOrd="0" destOrd="0" presId="urn:microsoft.com/office/officeart/2018/2/layout/IconVerticalSolidList"/>
    <dgm:cxn modelId="{1C16ABB1-2B74-440D-90F9-46BA678BEAF8}" srcId="{E3E0BF19-231E-444C-B6BC-6C9A6D555028}" destId="{573EA48E-44ED-4561-AB33-79419B5D53D8}" srcOrd="0" destOrd="0" parTransId="{1C5F944B-61CE-499E-A7EF-E7B171F6123E}" sibTransId="{5AE13438-6C79-41EC-B744-F054A5D90EDF}"/>
    <dgm:cxn modelId="{A93B28E8-E216-4C31-9FE4-D62CE58B8D1F}" type="presParOf" srcId="{F0EC8700-6046-4FBE-9097-58538509D4FD}" destId="{15E3A005-6F09-4B76-A922-1F3F02DF90A7}" srcOrd="0" destOrd="0" presId="urn:microsoft.com/office/officeart/2018/2/layout/IconVerticalSolidList"/>
    <dgm:cxn modelId="{892FB3B6-1508-4FE1-B0EE-CFA001568382}" type="presParOf" srcId="{15E3A005-6F09-4B76-A922-1F3F02DF90A7}" destId="{47867EE7-CA80-495C-A57E-CC157AEA9656}" srcOrd="0" destOrd="0" presId="urn:microsoft.com/office/officeart/2018/2/layout/IconVerticalSolidList"/>
    <dgm:cxn modelId="{08C74390-F659-4DEC-B180-7A7605A57687}" type="presParOf" srcId="{15E3A005-6F09-4B76-A922-1F3F02DF90A7}" destId="{18764F40-D5FA-42A7-8575-E1452808A96D}" srcOrd="1" destOrd="0" presId="urn:microsoft.com/office/officeart/2018/2/layout/IconVerticalSolidList"/>
    <dgm:cxn modelId="{071201F4-50F1-455C-869C-E7908302D1CA}" type="presParOf" srcId="{15E3A005-6F09-4B76-A922-1F3F02DF90A7}" destId="{9A013733-FD1B-41F7-B1BB-285CD6224EB5}" srcOrd="2" destOrd="0" presId="urn:microsoft.com/office/officeart/2018/2/layout/IconVerticalSolidList"/>
    <dgm:cxn modelId="{19F775CD-3F8C-4379-B91E-A36849A61151}" type="presParOf" srcId="{15E3A005-6F09-4B76-A922-1F3F02DF90A7}" destId="{679D9E77-F22D-467F-ACA7-278BD370D076}" srcOrd="3" destOrd="0" presId="urn:microsoft.com/office/officeart/2018/2/layout/IconVerticalSolidList"/>
    <dgm:cxn modelId="{1C818686-8817-4955-B1ED-48140C34CC57}" type="presParOf" srcId="{F0EC8700-6046-4FBE-9097-58538509D4FD}" destId="{445B08A6-F08F-486F-8E01-1623059861CB}" srcOrd="1" destOrd="0" presId="urn:microsoft.com/office/officeart/2018/2/layout/IconVerticalSolidList"/>
    <dgm:cxn modelId="{992FF4D3-169D-4113-9419-2F667FEB1441}" type="presParOf" srcId="{F0EC8700-6046-4FBE-9097-58538509D4FD}" destId="{0E7A08EF-A790-43A8-A03D-6B1FE3B863BB}" srcOrd="2" destOrd="0" presId="urn:microsoft.com/office/officeart/2018/2/layout/IconVerticalSolidList"/>
    <dgm:cxn modelId="{36460FAF-BE32-4AA2-871F-76A21B65F0CD}" type="presParOf" srcId="{0E7A08EF-A790-43A8-A03D-6B1FE3B863BB}" destId="{DA0E3E4A-9968-456C-9CDA-E7450A984AA2}" srcOrd="0" destOrd="0" presId="urn:microsoft.com/office/officeart/2018/2/layout/IconVerticalSolidList"/>
    <dgm:cxn modelId="{D3CDFF86-19BF-4D03-B737-DD1672FE6D7D}" type="presParOf" srcId="{0E7A08EF-A790-43A8-A03D-6B1FE3B863BB}" destId="{9679695D-8952-43C3-9D68-BEE3F4AE0331}" srcOrd="1" destOrd="0" presId="urn:microsoft.com/office/officeart/2018/2/layout/IconVerticalSolidList"/>
    <dgm:cxn modelId="{D1391A8C-952B-4C8E-9A1E-0CFDAD14FC39}" type="presParOf" srcId="{0E7A08EF-A790-43A8-A03D-6B1FE3B863BB}" destId="{A9E8D0AE-A074-4F9F-9889-E9ADA197227B}" srcOrd="2" destOrd="0" presId="urn:microsoft.com/office/officeart/2018/2/layout/IconVerticalSolidList"/>
    <dgm:cxn modelId="{735130B3-45E9-4BDD-BA85-66CDC3D8EFF6}" type="presParOf" srcId="{0E7A08EF-A790-43A8-A03D-6B1FE3B863BB}" destId="{C1D8E674-0F8E-454D-AE94-55456C46F12F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ED032C-9B4C-DD40-9C7D-CDF7F2F4229B}">
      <dsp:nvSpPr>
        <dsp:cNvPr id="0" name=""/>
        <dsp:cNvSpPr/>
      </dsp:nvSpPr>
      <dsp:spPr>
        <a:xfrm>
          <a:off x="0" y="20992"/>
          <a:ext cx="6089650" cy="105534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latin typeface="Avenir Next" panose="020B0503020202020204" pitchFamily="34" charset="0"/>
            </a:rPr>
            <a:t>What are the main services that your agency delivers?</a:t>
          </a:r>
        </a:p>
      </dsp:txBody>
      <dsp:txXfrm>
        <a:off x="51517" y="72509"/>
        <a:ext cx="5986616" cy="952306"/>
      </dsp:txXfrm>
    </dsp:sp>
    <dsp:sp modelId="{90034508-32A6-A541-AA15-A36D7FDF852F}">
      <dsp:nvSpPr>
        <dsp:cNvPr id="0" name=""/>
        <dsp:cNvSpPr/>
      </dsp:nvSpPr>
      <dsp:spPr>
        <a:xfrm>
          <a:off x="0" y="1139692"/>
          <a:ext cx="6089650" cy="1055340"/>
        </a:xfrm>
        <a:prstGeom prst="roundRect">
          <a:avLst/>
        </a:prstGeom>
        <a:solidFill>
          <a:schemeClr val="accent5">
            <a:hueOff val="-1689636"/>
            <a:satOff val="-4355"/>
            <a:lumOff val="-29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>
              <a:latin typeface="Avenir Next" panose="020B0503020202020204" pitchFamily="34" charset="0"/>
            </a:rPr>
            <a:t>What are the skills of your staff and assets of your agency?</a:t>
          </a:r>
        </a:p>
      </dsp:txBody>
      <dsp:txXfrm>
        <a:off x="51517" y="1191209"/>
        <a:ext cx="5986616" cy="952306"/>
      </dsp:txXfrm>
    </dsp:sp>
    <dsp:sp modelId="{C853E187-35F2-0443-9A99-4B28BFEAAF29}">
      <dsp:nvSpPr>
        <dsp:cNvPr id="0" name=""/>
        <dsp:cNvSpPr/>
      </dsp:nvSpPr>
      <dsp:spPr>
        <a:xfrm>
          <a:off x="0" y="2258392"/>
          <a:ext cx="6089650" cy="1055340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>
              <a:latin typeface="Avenir Next" panose="020B0503020202020204" pitchFamily="34" charset="0"/>
            </a:rPr>
            <a:t>What are the issues your agency is working on already?</a:t>
          </a:r>
        </a:p>
      </dsp:txBody>
      <dsp:txXfrm>
        <a:off x="51517" y="2309909"/>
        <a:ext cx="5986616" cy="952306"/>
      </dsp:txXfrm>
    </dsp:sp>
    <dsp:sp modelId="{58B0F5D2-8C85-C647-8754-7E46D731C692}">
      <dsp:nvSpPr>
        <dsp:cNvPr id="0" name=""/>
        <dsp:cNvSpPr/>
      </dsp:nvSpPr>
      <dsp:spPr>
        <a:xfrm>
          <a:off x="0" y="3377092"/>
          <a:ext cx="6089650" cy="1055340"/>
        </a:xfrm>
        <a:prstGeom prst="roundRect">
          <a:avLst/>
        </a:prstGeom>
        <a:solidFill>
          <a:schemeClr val="accent5">
            <a:hueOff val="-5068907"/>
            <a:satOff val="-13064"/>
            <a:lumOff val="-88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>
              <a:latin typeface="Avenir Next" panose="020B0503020202020204" pitchFamily="34" charset="0"/>
            </a:rPr>
            <a:t>What are the coalitions your agency is already working with already?</a:t>
          </a:r>
        </a:p>
      </dsp:txBody>
      <dsp:txXfrm>
        <a:off x="51517" y="3428609"/>
        <a:ext cx="5986616" cy="952306"/>
      </dsp:txXfrm>
    </dsp:sp>
    <dsp:sp modelId="{E7235D1B-F6F1-1141-A64F-23324FE7ADA9}">
      <dsp:nvSpPr>
        <dsp:cNvPr id="0" name=""/>
        <dsp:cNvSpPr/>
      </dsp:nvSpPr>
      <dsp:spPr>
        <a:xfrm>
          <a:off x="0" y="4495792"/>
          <a:ext cx="6089650" cy="105534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>
              <a:latin typeface="Avenir Next" panose="020B0503020202020204" pitchFamily="34" charset="0"/>
            </a:rPr>
            <a:t>Identify someone in your group to report back</a:t>
          </a:r>
        </a:p>
      </dsp:txBody>
      <dsp:txXfrm>
        <a:off x="51517" y="4547309"/>
        <a:ext cx="5986616" cy="95230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867EE7-CA80-495C-A57E-CC157AEA9656}">
      <dsp:nvSpPr>
        <dsp:cNvPr id="0" name=""/>
        <dsp:cNvSpPr/>
      </dsp:nvSpPr>
      <dsp:spPr>
        <a:xfrm>
          <a:off x="0" y="901205"/>
          <a:ext cx="6513603" cy="182080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8764F40-D5FA-42A7-8575-E1452808A96D}">
      <dsp:nvSpPr>
        <dsp:cNvPr id="0" name=""/>
        <dsp:cNvSpPr/>
      </dsp:nvSpPr>
      <dsp:spPr>
        <a:xfrm>
          <a:off x="550793" y="1310886"/>
          <a:ext cx="1001442" cy="100144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9D9E77-F22D-467F-ACA7-278BD370D076}">
      <dsp:nvSpPr>
        <dsp:cNvPr id="0" name=""/>
        <dsp:cNvSpPr/>
      </dsp:nvSpPr>
      <dsp:spPr>
        <a:xfrm>
          <a:off x="2103028" y="901205"/>
          <a:ext cx="4410575" cy="18208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702" tIns="192702" rIns="192702" bIns="192702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Avenir Next" panose="020B0503020202020204" pitchFamily="34" charset="0"/>
            </a:rPr>
            <a:t>What are the opportunities for collaboration between agencies here?</a:t>
          </a:r>
        </a:p>
      </dsp:txBody>
      <dsp:txXfrm>
        <a:off x="2103028" y="901205"/>
        <a:ext cx="4410575" cy="1820803"/>
      </dsp:txXfrm>
    </dsp:sp>
    <dsp:sp modelId="{DA0E3E4A-9968-456C-9CDA-E7450A984AA2}">
      <dsp:nvSpPr>
        <dsp:cNvPr id="0" name=""/>
        <dsp:cNvSpPr/>
      </dsp:nvSpPr>
      <dsp:spPr>
        <a:xfrm>
          <a:off x="0" y="3163416"/>
          <a:ext cx="6513603" cy="182080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679695D-8952-43C3-9D68-BEE3F4AE0331}">
      <dsp:nvSpPr>
        <dsp:cNvPr id="0" name=""/>
        <dsp:cNvSpPr/>
      </dsp:nvSpPr>
      <dsp:spPr>
        <a:xfrm>
          <a:off x="550793" y="3573097"/>
          <a:ext cx="1001442" cy="100144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D8E674-0F8E-454D-AE94-55456C46F12F}">
      <dsp:nvSpPr>
        <dsp:cNvPr id="0" name=""/>
        <dsp:cNvSpPr/>
      </dsp:nvSpPr>
      <dsp:spPr>
        <a:xfrm>
          <a:off x="2103028" y="3163416"/>
          <a:ext cx="4410575" cy="18208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702" tIns="192702" rIns="192702" bIns="192702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Avenir Next" panose="020B0503020202020204" pitchFamily="34" charset="0"/>
            </a:rPr>
            <a:t>How can we best collaborate between agencies to address our four topic areas: financial planning, housing, mental health, and disaster preparedness?</a:t>
          </a:r>
        </a:p>
      </dsp:txBody>
      <dsp:txXfrm>
        <a:off x="2103028" y="3163416"/>
        <a:ext cx="4410575" cy="18208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9BAED4-80B0-7842-B746-05FCD16248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1110A1-6E4C-7040-B61E-FD9E556564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B658D3-91CC-ED4B-B4C8-DC0EB1643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AA9BD-E547-964C-8DE0-6CE0883ADD00}" type="datetimeFigureOut">
              <a:rPr lang="en-US" smtClean="0"/>
              <a:t>7/23/19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831ECB-A278-494C-A0CC-8FE50B9B8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FBBEC4-86D7-5444-AB91-43D23F526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21DDA-5A52-6E4C-9B25-B9558AFF1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080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3AA3BC-8E44-2347-916E-6C745AA3F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0026FC-82C6-F64E-81DF-A7692E5490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AE2B05-0C40-9B41-9815-57F429F3F1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AA9BD-E547-964C-8DE0-6CE0883ADD00}" type="datetimeFigureOut">
              <a:rPr lang="en-US" smtClean="0"/>
              <a:t>7/23/19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2DA372-E878-4745-AFF1-7A52D320D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5B3F9D-DE80-6A40-8332-AD53FFBA3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21DDA-5A52-6E4C-9B25-B9558AFF1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411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221243D-B126-534D-842C-DEF63F72A3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876798-58CC-2043-9668-E2D0FACA2B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B89729-ACDB-7B40-AC8B-FBFABAECD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AA9BD-E547-964C-8DE0-6CE0883ADD00}" type="datetimeFigureOut">
              <a:rPr lang="en-US" smtClean="0"/>
              <a:t>7/23/19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09F544-7954-534D-97C2-F825D5143A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E5033B-A124-1144-A8FE-B8DAD7458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21DDA-5A52-6E4C-9B25-B9558AFF1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883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1662DC-EF1A-514D-A60F-04A4CF20B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5B7310-2142-8045-937B-1417C23B19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C86D52-0B7A-B44D-90D1-49952D45A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AA9BD-E547-964C-8DE0-6CE0883ADD00}" type="datetimeFigureOut">
              <a:rPr lang="en-US" smtClean="0"/>
              <a:t>7/23/19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4E282A-486C-4247-A5DF-8F48B1E146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7F1FC2-C6E5-644C-B52E-DFC0073AB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21DDA-5A52-6E4C-9B25-B9558AFF1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407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8BCF7B-C352-1048-9AEF-E0CF3D63E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302C7B-B79B-8642-99E3-72E0246636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0AC7FB-6FA4-1B4E-9718-59DA18847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AA9BD-E547-964C-8DE0-6CE0883ADD00}" type="datetimeFigureOut">
              <a:rPr lang="en-US" smtClean="0"/>
              <a:t>7/23/19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1906E9-4907-374C-933B-AB46336C59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7134EB-B6F7-254B-8BE7-A6B139948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21DDA-5A52-6E4C-9B25-B9558AFF1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305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11178C-9568-1142-8DA7-A0D8A7E85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18811C-D622-524E-85D8-FEAB1E79AA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13E78B-75E4-F043-902D-322BC129FA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551DEA-A057-D546-8CDF-CCA10946A7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AA9BD-E547-964C-8DE0-6CE0883ADD00}" type="datetimeFigureOut">
              <a:rPr lang="en-US" smtClean="0"/>
              <a:t>7/23/19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E2B4A9-658E-5B4D-8FFC-E750BFE29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0F0A6B-A1C0-A343-9CD9-AB829A2BB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21DDA-5A52-6E4C-9B25-B9558AFF1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868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EAB31F-A97A-2143-BE46-63E3AAE79A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142DBC-79CC-1D4F-ADB1-50231937ED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59E494-2B87-A541-AB69-A4F53A31A9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7303C6-AF19-7B4A-9E89-2D32D223E9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D2EB1B-D496-1340-A242-CC985339A0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1EA919-6825-C342-9FF6-B0BBB9E82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AA9BD-E547-964C-8DE0-6CE0883ADD00}" type="datetimeFigureOut">
              <a:rPr lang="en-US" smtClean="0"/>
              <a:t>7/23/19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7C7CA64-8E4A-A247-BD63-F344976B7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C5D5CD7-8507-354D-BCEC-A9BB9CD57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21DDA-5A52-6E4C-9B25-B9558AFF1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862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D58346-FB0A-6647-94FB-44CC7BD67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6AB556-C7B6-8046-9EB8-AB583870A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AA9BD-E547-964C-8DE0-6CE0883ADD00}" type="datetimeFigureOut">
              <a:rPr lang="en-US" smtClean="0"/>
              <a:t>7/23/19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3E7124-5A2D-8447-B7FC-07339C6B2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CA9C61-3C8E-6447-A8FC-5EFEC20A2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21DDA-5A52-6E4C-9B25-B9558AFF1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522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E95A9E4-783E-0246-9512-47A7C92DD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AA9BD-E547-964C-8DE0-6CE0883ADD00}" type="datetimeFigureOut">
              <a:rPr lang="en-US" smtClean="0"/>
              <a:t>7/23/19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FF1C520-71D6-E34A-9425-84FF95BB1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E2B665-155A-3741-B0F3-D20664A5A8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21DDA-5A52-6E4C-9B25-B9558AFF1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584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5C4C90-11D4-684D-B4C8-0B7AAF3E36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7F5294-E44F-B946-B48A-43F06DFD5A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7C9C3D-C4E6-7542-926A-75D294A5F7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2BAA8F-4ADD-4E4D-BF9E-278F629E3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AA9BD-E547-964C-8DE0-6CE0883ADD00}" type="datetimeFigureOut">
              <a:rPr lang="en-US" smtClean="0"/>
              <a:t>7/23/19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2AD585-5941-6946-8E51-BDD1F6EAF8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03E3B4-B28B-7641-B547-3C5BCA314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21DDA-5A52-6E4C-9B25-B9558AFF1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005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5F42A-744E-6248-8280-D98BDA128A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734B90A-81CC-CA4B-8D83-87835EDF4B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5246B6-4486-CF4F-B05F-A853F7F5FF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7C3664-228E-E240-AF2A-4CC79609B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AA9BD-E547-964C-8DE0-6CE0883ADD00}" type="datetimeFigureOut">
              <a:rPr lang="en-US" smtClean="0"/>
              <a:t>7/23/19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298394-E49A-1946-A0A8-368D2A4ACA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A32CCA-568C-AF48-8F63-5927CF9E8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21DDA-5A52-6E4C-9B25-B9558AFF1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827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45CC401-1C6B-7B42-97A3-F190F4E2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2AE540-803F-F140-97DA-261A2459F1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C8AE11-8182-DE40-A2E0-C785EA44D4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8AA9BD-E547-964C-8DE0-6CE0883ADD00}" type="datetimeFigureOut">
              <a:rPr lang="en-US" smtClean="0"/>
              <a:t>7/23/19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AE4A78-53FC-2545-A402-8F583CDA29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33FA4C-C899-DB45-85F8-C525F8E530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821DDA-5A52-6E4C-9B25-B9558AFF1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835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9">
            <a:extLst>
              <a:ext uri="{FF2B5EF4-FFF2-40B4-BE49-F238E27FC236}">
                <a16:creationId xmlns:a16="http://schemas.microsoft.com/office/drawing/2014/main" id="{7905BA41-EE6E-4F80-8636-447F22DD72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1675556-8446-2F4D-8F29-D980953166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48465" y="3298722"/>
            <a:ext cx="8495070" cy="1784402"/>
          </a:xfrm>
        </p:spPr>
        <p:txBody>
          <a:bodyPr anchor="b">
            <a:normAutofit/>
          </a:bodyPr>
          <a:lstStyle/>
          <a:p>
            <a:r>
              <a:rPr lang="en-US" b="1" dirty="0">
                <a:solidFill>
                  <a:srgbClr val="FFFFFF"/>
                </a:solidFill>
                <a:latin typeface="Avenir Next" panose="020B0503020202020204" pitchFamily="34" charset="0"/>
              </a:rPr>
              <a:t>CEP Coalition Workgroup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25DC85-3D35-4747-B9EF-D810CE28E4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48465" y="5258851"/>
            <a:ext cx="8495070" cy="904005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  <a:latin typeface="Avenir Next" panose="020B0503020202020204" pitchFamily="34" charset="0"/>
              </a:rPr>
              <a:t>Session 2 | July 25</a:t>
            </a:r>
            <a:r>
              <a:rPr lang="en-US" baseline="30000" dirty="0">
                <a:solidFill>
                  <a:srgbClr val="FFFFFF"/>
                </a:solidFill>
                <a:latin typeface="Avenir Next" panose="020B0503020202020204" pitchFamily="34" charset="0"/>
              </a:rPr>
              <a:t>th</a:t>
            </a:r>
            <a:r>
              <a:rPr lang="en-US" dirty="0">
                <a:solidFill>
                  <a:srgbClr val="FFFFFF"/>
                </a:solidFill>
                <a:latin typeface="Avenir Next" panose="020B0503020202020204" pitchFamily="34" charset="0"/>
              </a:rPr>
              <a:t> </a:t>
            </a:r>
          </a:p>
        </p:txBody>
      </p:sp>
      <p:sp>
        <p:nvSpPr>
          <p:cNvPr id="15" name="Oval 11">
            <a:extLst>
              <a:ext uri="{FF2B5EF4-FFF2-40B4-BE49-F238E27FC236}">
                <a16:creationId xmlns:a16="http://schemas.microsoft.com/office/drawing/2014/main" id="{CD7549B2-EE05-4558-8C64-AC46755F2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25914" y="889251"/>
            <a:ext cx="2140172" cy="2140172"/>
          </a:xfrm>
          <a:prstGeom prst="ellipse">
            <a:avLst/>
          </a:prstGeom>
          <a:solidFill>
            <a:srgbClr val="FFFFFF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6" name="Graphic 6" descr="Handshake">
            <a:extLst>
              <a:ext uri="{FF2B5EF4-FFF2-40B4-BE49-F238E27FC236}">
                <a16:creationId xmlns:a16="http://schemas.microsoft.com/office/drawing/2014/main" id="{1ACEB9B1-8B7D-4026-A87B-4AA36EA9B5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08264" y="1371601"/>
            <a:ext cx="1175474" cy="1175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36554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66B332A4-D438-4773-A77F-5ED49A448D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53768" y="0"/>
            <a:ext cx="8284464" cy="6858000"/>
          </a:xfrm>
          <a:custGeom>
            <a:avLst/>
            <a:gdLst>
              <a:gd name="connsiteX0" fmla="*/ 1818109 w 8284464"/>
              <a:gd name="connsiteY0" fmla="*/ 0 h 6858000"/>
              <a:gd name="connsiteX1" fmla="*/ 6466355 w 8284464"/>
              <a:gd name="connsiteY1" fmla="*/ 0 h 6858000"/>
              <a:gd name="connsiteX2" fmla="*/ 6620596 w 8284464"/>
              <a:gd name="connsiteY2" fmla="*/ 109683 h 6858000"/>
              <a:gd name="connsiteX3" fmla="*/ 8284464 w 8284464"/>
              <a:gd name="connsiteY3" fmla="*/ 3429000 h 6858000"/>
              <a:gd name="connsiteX4" fmla="*/ 6620596 w 8284464"/>
              <a:gd name="connsiteY4" fmla="*/ 6748318 h 6858000"/>
              <a:gd name="connsiteX5" fmla="*/ 6466355 w 8284464"/>
              <a:gd name="connsiteY5" fmla="*/ 6858000 h 6858000"/>
              <a:gd name="connsiteX6" fmla="*/ 1818109 w 8284464"/>
              <a:gd name="connsiteY6" fmla="*/ 6858000 h 6858000"/>
              <a:gd name="connsiteX7" fmla="*/ 1663869 w 8284464"/>
              <a:gd name="connsiteY7" fmla="*/ 6748318 h 6858000"/>
              <a:gd name="connsiteX8" fmla="*/ 0 w 8284464"/>
              <a:gd name="connsiteY8" fmla="*/ 3429000 h 6858000"/>
              <a:gd name="connsiteX9" fmla="*/ 1663869 w 8284464"/>
              <a:gd name="connsiteY9" fmla="*/ 1096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284464" h="6858000">
                <a:moveTo>
                  <a:pt x="1818109" y="0"/>
                </a:moveTo>
                <a:lnTo>
                  <a:pt x="6466355" y="0"/>
                </a:lnTo>
                <a:lnTo>
                  <a:pt x="6620596" y="109683"/>
                </a:lnTo>
                <a:cubicBezTo>
                  <a:pt x="7630666" y="865069"/>
                  <a:pt x="8284464" y="2070683"/>
                  <a:pt x="8284464" y="3429000"/>
                </a:cubicBezTo>
                <a:cubicBezTo>
                  <a:pt x="8284464" y="4787317"/>
                  <a:pt x="7630666" y="5992931"/>
                  <a:pt x="6620596" y="6748318"/>
                </a:cubicBezTo>
                <a:lnTo>
                  <a:pt x="6466355" y="6858000"/>
                </a:lnTo>
                <a:lnTo>
                  <a:pt x="1818109" y="6858000"/>
                </a:lnTo>
                <a:lnTo>
                  <a:pt x="1663869" y="6748318"/>
                </a:lnTo>
                <a:cubicBezTo>
                  <a:pt x="653798" y="5992931"/>
                  <a:pt x="0" y="4787317"/>
                  <a:pt x="0" y="3429000"/>
                </a:cubicBezTo>
                <a:cubicBezTo>
                  <a:pt x="0" y="2070683"/>
                  <a:pt x="653798" y="865069"/>
                  <a:pt x="1663869" y="109683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DF9AD32D-FF05-44F4-BD4D-9CEE89B71E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18360" y="0"/>
            <a:ext cx="7955280" cy="6858000"/>
          </a:xfrm>
          <a:custGeom>
            <a:avLst/>
            <a:gdLst>
              <a:gd name="connsiteX0" fmla="*/ 1962423 w 7955280"/>
              <a:gd name="connsiteY0" fmla="*/ 0 h 6858000"/>
              <a:gd name="connsiteX1" fmla="*/ 5992858 w 7955280"/>
              <a:gd name="connsiteY1" fmla="*/ 0 h 6858000"/>
              <a:gd name="connsiteX2" fmla="*/ 6040191 w 7955280"/>
              <a:gd name="connsiteY2" fmla="*/ 27216 h 6858000"/>
              <a:gd name="connsiteX3" fmla="*/ 7955280 w 7955280"/>
              <a:gd name="connsiteY3" fmla="*/ 3429000 h 6858000"/>
              <a:gd name="connsiteX4" fmla="*/ 6040191 w 7955280"/>
              <a:gd name="connsiteY4" fmla="*/ 6830784 h 6858000"/>
              <a:gd name="connsiteX5" fmla="*/ 5992858 w 7955280"/>
              <a:gd name="connsiteY5" fmla="*/ 6858000 h 6858000"/>
              <a:gd name="connsiteX6" fmla="*/ 1962423 w 7955280"/>
              <a:gd name="connsiteY6" fmla="*/ 6858000 h 6858000"/>
              <a:gd name="connsiteX7" fmla="*/ 1915089 w 7955280"/>
              <a:gd name="connsiteY7" fmla="*/ 6830784 h 6858000"/>
              <a:gd name="connsiteX8" fmla="*/ 0 w 7955280"/>
              <a:gd name="connsiteY8" fmla="*/ 3429000 h 6858000"/>
              <a:gd name="connsiteX9" fmla="*/ 1915089 w 7955280"/>
              <a:gd name="connsiteY9" fmla="*/ 2721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955280" h="6858000">
                <a:moveTo>
                  <a:pt x="1962423" y="0"/>
                </a:moveTo>
                <a:lnTo>
                  <a:pt x="5992858" y="0"/>
                </a:lnTo>
                <a:lnTo>
                  <a:pt x="6040191" y="27216"/>
                </a:lnTo>
                <a:cubicBezTo>
                  <a:pt x="7188332" y="724844"/>
                  <a:pt x="7955280" y="1987357"/>
                  <a:pt x="7955280" y="3429000"/>
                </a:cubicBezTo>
                <a:cubicBezTo>
                  <a:pt x="7955280" y="4870644"/>
                  <a:pt x="7188332" y="6133157"/>
                  <a:pt x="6040191" y="6830784"/>
                </a:cubicBezTo>
                <a:lnTo>
                  <a:pt x="5992858" y="6858000"/>
                </a:lnTo>
                <a:lnTo>
                  <a:pt x="1962423" y="6858000"/>
                </a:lnTo>
                <a:lnTo>
                  <a:pt x="1915089" y="6830784"/>
                </a:lnTo>
                <a:cubicBezTo>
                  <a:pt x="766948" y="6133157"/>
                  <a:pt x="0" y="4870644"/>
                  <a:pt x="0" y="3429000"/>
                </a:cubicBezTo>
                <a:cubicBezTo>
                  <a:pt x="0" y="1987357"/>
                  <a:pt x="766948" y="724844"/>
                  <a:pt x="1915089" y="2721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71C803-5C2D-AA4B-99B0-95B806B768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5631" y="1441938"/>
            <a:ext cx="7080738" cy="397412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5000" b="1" dirty="0">
                <a:solidFill>
                  <a:schemeClr val="bg1">
                    <a:lumMod val="95000"/>
                    <a:lumOff val="5000"/>
                  </a:schemeClr>
                </a:solidFill>
                <a:latin typeface="Avenir Next" panose="020B0503020202020204" pitchFamily="34" charset="0"/>
              </a:rPr>
              <a:t>Feedback: </a:t>
            </a:r>
            <a:r>
              <a:rPr lang="en-US" sz="5000" dirty="0">
                <a:solidFill>
                  <a:schemeClr val="bg1">
                    <a:lumMod val="95000"/>
                    <a:lumOff val="5000"/>
                  </a:schemeClr>
                </a:solidFill>
                <a:latin typeface="Avenir Next" panose="020B0503020202020204" pitchFamily="34" charset="0"/>
              </a:rPr>
              <a:t>What are some opportunities to get information from </a:t>
            </a:r>
            <a:r>
              <a:rPr lang="en-US" sz="5000" b="1" dirty="0">
                <a:solidFill>
                  <a:schemeClr val="accent6"/>
                </a:solidFill>
                <a:latin typeface="Avenir Next" panose="020B0503020202020204" pitchFamily="34" charset="0"/>
              </a:rPr>
              <a:t>webinars</a:t>
            </a:r>
            <a:r>
              <a:rPr lang="en-US" sz="5000" dirty="0">
                <a:solidFill>
                  <a:schemeClr val="bg1">
                    <a:lumMod val="95000"/>
                    <a:lumOff val="5000"/>
                  </a:schemeClr>
                </a:solidFill>
                <a:latin typeface="Avenir Next" panose="020B0503020202020204" pitchFamily="34" charset="0"/>
              </a:rPr>
              <a:t> out into the community?</a:t>
            </a:r>
          </a:p>
        </p:txBody>
      </p:sp>
    </p:spTree>
    <p:extLst>
      <p:ext uri="{BB962C8B-B14F-4D97-AF65-F5344CB8AC3E}">
        <p14:creationId xmlns:p14="http://schemas.microsoft.com/office/powerpoint/2010/main" val="37572914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905BA41-EE6E-4F80-8636-447F22DD72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96568EF-88FC-D34A-AD6C-7BAFF3BBE9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8465" y="3607480"/>
            <a:ext cx="8495070" cy="1784402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en-US" sz="2900" kern="1200" dirty="0">
                <a:solidFill>
                  <a:srgbClr val="FFFFFF"/>
                </a:solidFill>
                <a:latin typeface="Avenir Next Ultra Light" panose="020B0203020202020204" pitchFamily="34" charset="77"/>
              </a:rPr>
              <a:t>Thank you for joining today’s session! Don’t forget to </a:t>
            </a:r>
            <a:r>
              <a:rPr lang="en-US" sz="2900" dirty="0">
                <a:solidFill>
                  <a:srgbClr val="FFFFFF"/>
                </a:solidFill>
                <a:latin typeface="Avenir Next Ultra Light" panose="020B0203020202020204" pitchFamily="34" charset="77"/>
              </a:rPr>
              <a:t>complete the evaluation form on your way out.</a:t>
            </a:r>
            <a:br>
              <a:rPr lang="en-US" sz="2900" kern="1200" dirty="0">
                <a:solidFill>
                  <a:srgbClr val="FFFFFF"/>
                </a:solidFill>
                <a:latin typeface="Avenir Next Ultra Light" panose="020B0203020202020204" pitchFamily="34" charset="77"/>
              </a:rPr>
            </a:br>
            <a:br>
              <a:rPr lang="en-US" sz="2900" kern="1200" dirty="0">
                <a:solidFill>
                  <a:srgbClr val="FFFFFF"/>
                </a:solidFill>
                <a:latin typeface="Avenir Next Ultra Light" panose="020B0203020202020204" pitchFamily="34" charset="77"/>
              </a:rPr>
            </a:br>
            <a:r>
              <a:rPr lang="en-US" sz="4000" b="1" kern="1200" dirty="0">
                <a:solidFill>
                  <a:srgbClr val="FFFFFF"/>
                </a:solidFill>
                <a:latin typeface="Avenir Next" panose="020B0503020202020204" pitchFamily="34" charset="0"/>
              </a:rPr>
              <a:t>See you on August 8</a:t>
            </a:r>
            <a:r>
              <a:rPr lang="en-US" sz="4000" b="1" kern="1200" baseline="30000" dirty="0">
                <a:solidFill>
                  <a:srgbClr val="FFFFFF"/>
                </a:solidFill>
                <a:latin typeface="Avenir Next" panose="020B0503020202020204" pitchFamily="34" charset="0"/>
              </a:rPr>
              <a:t>th</a:t>
            </a:r>
            <a:br>
              <a:rPr lang="en-US" sz="2900" kern="1200" dirty="0">
                <a:solidFill>
                  <a:srgbClr val="FFFFFF"/>
                </a:solidFill>
                <a:latin typeface="Avenir Next Ultra Light" panose="020B0203020202020204" pitchFamily="34" charset="77"/>
              </a:rPr>
            </a:br>
            <a:endParaRPr lang="en-US" sz="2900" kern="1200" dirty="0">
              <a:solidFill>
                <a:srgbClr val="FFFFFF"/>
              </a:solidFill>
              <a:latin typeface="Avenir Next" panose="020B0503020202020204" pitchFamily="34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CD7549B2-EE05-4558-8C64-AC46755F2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25914" y="889251"/>
            <a:ext cx="2140172" cy="2140172"/>
          </a:xfrm>
          <a:prstGeom prst="ellipse">
            <a:avLst/>
          </a:prstGeom>
          <a:solidFill>
            <a:srgbClr val="FFFFFF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Graphic 5" descr="MailReply">
            <a:extLst>
              <a:ext uri="{FF2B5EF4-FFF2-40B4-BE49-F238E27FC236}">
                <a16:creationId xmlns:a16="http://schemas.microsoft.com/office/drawing/2014/main" id="{3C53CC8C-9564-4892-A732-825BD3389F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08264" y="1371601"/>
            <a:ext cx="1175474" cy="1175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3917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66B332A4-D438-4773-A77F-5ED49A448D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53768" y="0"/>
            <a:ext cx="8284464" cy="6858000"/>
          </a:xfrm>
          <a:custGeom>
            <a:avLst/>
            <a:gdLst>
              <a:gd name="connsiteX0" fmla="*/ 1818109 w 8284464"/>
              <a:gd name="connsiteY0" fmla="*/ 0 h 6858000"/>
              <a:gd name="connsiteX1" fmla="*/ 6466355 w 8284464"/>
              <a:gd name="connsiteY1" fmla="*/ 0 h 6858000"/>
              <a:gd name="connsiteX2" fmla="*/ 6620596 w 8284464"/>
              <a:gd name="connsiteY2" fmla="*/ 109683 h 6858000"/>
              <a:gd name="connsiteX3" fmla="*/ 8284464 w 8284464"/>
              <a:gd name="connsiteY3" fmla="*/ 3429000 h 6858000"/>
              <a:gd name="connsiteX4" fmla="*/ 6620596 w 8284464"/>
              <a:gd name="connsiteY4" fmla="*/ 6748318 h 6858000"/>
              <a:gd name="connsiteX5" fmla="*/ 6466355 w 8284464"/>
              <a:gd name="connsiteY5" fmla="*/ 6858000 h 6858000"/>
              <a:gd name="connsiteX6" fmla="*/ 1818109 w 8284464"/>
              <a:gd name="connsiteY6" fmla="*/ 6858000 h 6858000"/>
              <a:gd name="connsiteX7" fmla="*/ 1663869 w 8284464"/>
              <a:gd name="connsiteY7" fmla="*/ 6748318 h 6858000"/>
              <a:gd name="connsiteX8" fmla="*/ 0 w 8284464"/>
              <a:gd name="connsiteY8" fmla="*/ 3429000 h 6858000"/>
              <a:gd name="connsiteX9" fmla="*/ 1663869 w 8284464"/>
              <a:gd name="connsiteY9" fmla="*/ 1096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284464" h="6858000">
                <a:moveTo>
                  <a:pt x="1818109" y="0"/>
                </a:moveTo>
                <a:lnTo>
                  <a:pt x="6466355" y="0"/>
                </a:lnTo>
                <a:lnTo>
                  <a:pt x="6620596" y="109683"/>
                </a:lnTo>
                <a:cubicBezTo>
                  <a:pt x="7630666" y="865069"/>
                  <a:pt x="8284464" y="2070683"/>
                  <a:pt x="8284464" y="3429000"/>
                </a:cubicBezTo>
                <a:cubicBezTo>
                  <a:pt x="8284464" y="4787317"/>
                  <a:pt x="7630666" y="5992931"/>
                  <a:pt x="6620596" y="6748318"/>
                </a:cubicBezTo>
                <a:lnTo>
                  <a:pt x="6466355" y="6858000"/>
                </a:lnTo>
                <a:lnTo>
                  <a:pt x="1818109" y="6858000"/>
                </a:lnTo>
                <a:lnTo>
                  <a:pt x="1663869" y="6748318"/>
                </a:lnTo>
                <a:cubicBezTo>
                  <a:pt x="653798" y="5992931"/>
                  <a:pt x="0" y="4787317"/>
                  <a:pt x="0" y="3429000"/>
                </a:cubicBezTo>
                <a:cubicBezTo>
                  <a:pt x="0" y="2070683"/>
                  <a:pt x="653798" y="865069"/>
                  <a:pt x="1663869" y="109683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F9AD32D-FF05-44F4-BD4D-9CEE89B71E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18360" y="0"/>
            <a:ext cx="7955280" cy="6858000"/>
          </a:xfrm>
          <a:custGeom>
            <a:avLst/>
            <a:gdLst>
              <a:gd name="connsiteX0" fmla="*/ 1962423 w 7955280"/>
              <a:gd name="connsiteY0" fmla="*/ 0 h 6858000"/>
              <a:gd name="connsiteX1" fmla="*/ 5992858 w 7955280"/>
              <a:gd name="connsiteY1" fmla="*/ 0 h 6858000"/>
              <a:gd name="connsiteX2" fmla="*/ 6040191 w 7955280"/>
              <a:gd name="connsiteY2" fmla="*/ 27216 h 6858000"/>
              <a:gd name="connsiteX3" fmla="*/ 7955280 w 7955280"/>
              <a:gd name="connsiteY3" fmla="*/ 3429000 h 6858000"/>
              <a:gd name="connsiteX4" fmla="*/ 6040191 w 7955280"/>
              <a:gd name="connsiteY4" fmla="*/ 6830784 h 6858000"/>
              <a:gd name="connsiteX5" fmla="*/ 5992858 w 7955280"/>
              <a:gd name="connsiteY5" fmla="*/ 6858000 h 6858000"/>
              <a:gd name="connsiteX6" fmla="*/ 1962423 w 7955280"/>
              <a:gd name="connsiteY6" fmla="*/ 6858000 h 6858000"/>
              <a:gd name="connsiteX7" fmla="*/ 1915089 w 7955280"/>
              <a:gd name="connsiteY7" fmla="*/ 6830784 h 6858000"/>
              <a:gd name="connsiteX8" fmla="*/ 0 w 7955280"/>
              <a:gd name="connsiteY8" fmla="*/ 3429000 h 6858000"/>
              <a:gd name="connsiteX9" fmla="*/ 1915089 w 7955280"/>
              <a:gd name="connsiteY9" fmla="*/ 2721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955280" h="6858000">
                <a:moveTo>
                  <a:pt x="1962423" y="0"/>
                </a:moveTo>
                <a:lnTo>
                  <a:pt x="5992858" y="0"/>
                </a:lnTo>
                <a:lnTo>
                  <a:pt x="6040191" y="27216"/>
                </a:lnTo>
                <a:cubicBezTo>
                  <a:pt x="7188332" y="724844"/>
                  <a:pt x="7955280" y="1987357"/>
                  <a:pt x="7955280" y="3429000"/>
                </a:cubicBezTo>
                <a:cubicBezTo>
                  <a:pt x="7955280" y="4870644"/>
                  <a:pt x="7188332" y="6133157"/>
                  <a:pt x="6040191" y="6830784"/>
                </a:cubicBezTo>
                <a:lnTo>
                  <a:pt x="5992858" y="6858000"/>
                </a:lnTo>
                <a:lnTo>
                  <a:pt x="1962423" y="6858000"/>
                </a:lnTo>
                <a:lnTo>
                  <a:pt x="1915089" y="6830784"/>
                </a:lnTo>
                <a:cubicBezTo>
                  <a:pt x="766948" y="6133157"/>
                  <a:pt x="0" y="4870644"/>
                  <a:pt x="0" y="3429000"/>
                </a:cubicBezTo>
                <a:cubicBezTo>
                  <a:pt x="0" y="1987357"/>
                  <a:pt x="766948" y="724844"/>
                  <a:pt x="1915089" y="2721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7B4E3C4-7742-2E4F-A94C-FD5F426B33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5631" y="1441938"/>
            <a:ext cx="7080738" cy="397412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5400" dirty="0">
                <a:solidFill>
                  <a:schemeClr val="bg1">
                    <a:lumMod val="95000"/>
                    <a:lumOff val="5000"/>
                  </a:schemeClr>
                </a:solidFill>
                <a:latin typeface="Avenir Next" panose="020B0503020202020204" pitchFamily="34" charset="0"/>
              </a:rPr>
              <a:t>Please </a:t>
            </a:r>
            <a:r>
              <a:rPr lang="en-US" sz="5400" b="1" dirty="0">
                <a:solidFill>
                  <a:schemeClr val="bg1">
                    <a:lumMod val="95000"/>
                    <a:lumOff val="5000"/>
                  </a:schemeClr>
                </a:solidFill>
                <a:latin typeface="Avenir Next" panose="020B0503020202020204" pitchFamily="34" charset="0"/>
              </a:rPr>
              <a:t>sign in </a:t>
            </a:r>
            <a:r>
              <a:rPr lang="en-US" sz="5400" dirty="0">
                <a:solidFill>
                  <a:schemeClr val="bg1">
                    <a:lumMod val="95000"/>
                    <a:lumOff val="5000"/>
                  </a:schemeClr>
                </a:solidFill>
                <a:latin typeface="Avenir Next" panose="020B0503020202020204" pitchFamily="34" charset="0"/>
              </a:rPr>
              <a:t>and grab some </a:t>
            </a:r>
            <a:r>
              <a:rPr lang="en-US" sz="5400" b="1" dirty="0">
                <a:solidFill>
                  <a:schemeClr val="bg1">
                    <a:lumMod val="95000"/>
                    <a:lumOff val="5000"/>
                  </a:schemeClr>
                </a:solidFill>
                <a:latin typeface="Avenir Next" panose="020B0503020202020204" pitchFamily="34" charset="0"/>
              </a:rPr>
              <a:t>food</a:t>
            </a:r>
          </a:p>
        </p:txBody>
      </p:sp>
    </p:spTree>
    <p:extLst>
      <p:ext uri="{BB962C8B-B14F-4D97-AF65-F5344CB8AC3E}">
        <p14:creationId xmlns:p14="http://schemas.microsoft.com/office/powerpoint/2010/main" val="15468964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12DC4A-D8C9-684E-A36A-99EEA7465C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627564"/>
            <a:ext cx="7474172" cy="1325563"/>
          </a:xfrm>
        </p:spPr>
        <p:txBody>
          <a:bodyPr>
            <a:normAutofit/>
          </a:bodyPr>
          <a:lstStyle/>
          <a:p>
            <a:r>
              <a:rPr lang="en-US" dirty="0">
                <a:latin typeface="Avenir Next" panose="020B0503020202020204" pitchFamily="34" charset="0"/>
              </a:rPr>
              <a:t>Today’s 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F8E23B-2D57-464B-BA98-654E2D339D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9354" y="1579418"/>
            <a:ext cx="6467867" cy="2421082"/>
          </a:xfrm>
        </p:spPr>
        <p:txBody>
          <a:bodyPr anchor="ctr">
            <a:normAutofit/>
          </a:bodyPr>
          <a:lstStyle/>
          <a:p>
            <a:pPr marL="571500" indent="-571500">
              <a:buFont typeface="+mj-lt"/>
              <a:buAutoNum type="romanUcPeriod"/>
            </a:pPr>
            <a:r>
              <a:rPr lang="en-US" sz="2400" dirty="0">
                <a:latin typeface="Avenir Next" panose="020B0503020202020204" pitchFamily="34" charset="0"/>
              </a:rPr>
              <a:t>Introductions</a:t>
            </a:r>
          </a:p>
          <a:p>
            <a:pPr marL="571500" indent="-571500">
              <a:buFont typeface="+mj-lt"/>
              <a:buAutoNum type="romanUcPeriod"/>
            </a:pPr>
            <a:r>
              <a:rPr lang="en-US" sz="2400" dirty="0">
                <a:latin typeface="Avenir Next" panose="020B0503020202020204" pitchFamily="34" charset="0"/>
              </a:rPr>
              <a:t>Review last session</a:t>
            </a:r>
          </a:p>
          <a:p>
            <a:pPr marL="571500" indent="-571500">
              <a:buFont typeface="+mj-lt"/>
              <a:buAutoNum type="romanUcPeriod"/>
            </a:pPr>
            <a:r>
              <a:rPr lang="en-US" sz="2400" dirty="0">
                <a:latin typeface="Avenir Next" panose="020B0503020202020204" pitchFamily="34" charset="0"/>
              </a:rPr>
              <a:t>Overview of Toolkits</a:t>
            </a:r>
          </a:p>
          <a:p>
            <a:pPr marL="571500" indent="-571500">
              <a:buFont typeface="+mj-lt"/>
              <a:buAutoNum type="romanUcPeriod"/>
            </a:pPr>
            <a:r>
              <a:rPr lang="en-US" sz="2400" dirty="0">
                <a:latin typeface="Avenir Next" panose="020B0503020202020204" pitchFamily="34" charset="0"/>
              </a:rPr>
              <a:t>Social Ecological Model</a:t>
            </a:r>
          </a:p>
          <a:p>
            <a:pPr marL="571500" indent="-571500">
              <a:buFont typeface="+mj-lt"/>
              <a:buAutoNum type="romanUcPeriod"/>
            </a:pPr>
            <a:r>
              <a:rPr lang="en-US" sz="2400" dirty="0">
                <a:latin typeface="Avenir Next" panose="020B0503020202020204" pitchFamily="34" charset="0"/>
              </a:rPr>
              <a:t>Evaluation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 descr="Checklist">
            <a:extLst>
              <a:ext uri="{FF2B5EF4-FFF2-40B4-BE49-F238E27FC236}">
                <a16:creationId xmlns:a16="http://schemas.microsoft.com/office/drawing/2014/main" id="{E7D418C2-6F4F-41EB-AA1A-D2B15094D1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13987" y="2857501"/>
            <a:ext cx="1142998" cy="1142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17636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F98C6FB-8B33-894A-8EFD-B426674211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45809"/>
            <a:ext cx="9144000" cy="1564716"/>
          </a:xfrm>
        </p:spPr>
        <p:txBody>
          <a:bodyPr>
            <a:normAutofit/>
          </a:bodyPr>
          <a:lstStyle/>
          <a:p>
            <a:pPr algn="l"/>
            <a:r>
              <a:rPr lang="en-US" sz="4800" b="1" dirty="0">
                <a:latin typeface="Avenir Next" panose="020B0503020202020204" pitchFamily="34" charset="0"/>
              </a:rPr>
              <a:t>INTRODUCTIONS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54405D12-101F-7D4E-B17A-79C19AB18E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47050"/>
            <a:ext cx="9144000" cy="572583"/>
          </a:xfrm>
        </p:spPr>
        <p:txBody>
          <a:bodyPr>
            <a:normAutofit/>
          </a:bodyPr>
          <a:lstStyle/>
          <a:p>
            <a:pPr algn="l"/>
            <a:r>
              <a:rPr lang="en-US" sz="2000">
                <a:latin typeface="Avenir Next" panose="020B0503020202020204" pitchFamily="34" charset="0"/>
              </a:rPr>
              <a:t>Please share your name and the organization you are affiliated with.</a:t>
            </a:r>
          </a:p>
        </p:txBody>
      </p:sp>
      <p:sp>
        <p:nvSpPr>
          <p:cNvPr id="34" name="Freeform 14">
            <a:extLst>
              <a:ext uri="{FF2B5EF4-FFF2-40B4-BE49-F238E27FC236}">
                <a16:creationId xmlns:a16="http://schemas.microsoft.com/office/drawing/2014/main" id="{C66F2F30-5DC0-44A0-BFA6-E12F46ED16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5920619" cy="2130951"/>
          </a:xfrm>
          <a:custGeom>
            <a:avLst/>
            <a:gdLst>
              <a:gd name="connsiteX0" fmla="*/ 0 w 5920619"/>
              <a:gd name="connsiteY0" fmla="*/ 0 h 2130951"/>
              <a:gd name="connsiteX1" fmla="*/ 3191370 w 5920619"/>
              <a:gd name="connsiteY1" fmla="*/ 0 h 2130951"/>
              <a:gd name="connsiteX2" fmla="*/ 3346315 w 5920619"/>
              <a:gd name="connsiteY2" fmla="*/ 0 h 2130951"/>
              <a:gd name="connsiteX3" fmla="*/ 5920619 w 5920619"/>
              <a:gd name="connsiteY3" fmla="*/ 0 h 2130951"/>
              <a:gd name="connsiteX4" fmla="*/ 4936971 w 5920619"/>
              <a:gd name="connsiteY4" fmla="*/ 2130951 h 2130951"/>
              <a:gd name="connsiteX5" fmla="*/ 0 w 5920619"/>
              <a:gd name="connsiteY5" fmla="*/ 2130951 h 2130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20619" h="2130951">
                <a:moveTo>
                  <a:pt x="0" y="0"/>
                </a:moveTo>
                <a:lnTo>
                  <a:pt x="3191370" y="0"/>
                </a:lnTo>
                <a:lnTo>
                  <a:pt x="3346315" y="0"/>
                </a:lnTo>
                <a:lnTo>
                  <a:pt x="5920619" y="0"/>
                </a:lnTo>
                <a:lnTo>
                  <a:pt x="4936971" y="2130951"/>
                </a:lnTo>
                <a:lnTo>
                  <a:pt x="0" y="2130951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5" name="Freeform 21">
            <a:extLst>
              <a:ext uri="{FF2B5EF4-FFF2-40B4-BE49-F238E27FC236}">
                <a16:creationId xmlns:a16="http://schemas.microsoft.com/office/drawing/2014/main" id="{85872F57-7F42-4F97-8391-DDC8D0054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7839" y="0"/>
            <a:ext cx="7094160" cy="2130952"/>
          </a:xfrm>
          <a:custGeom>
            <a:avLst/>
            <a:gdLst>
              <a:gd name="connsiteX0" fmla="*/ 4417853 w 7094160"/>
              <a:gd name="connsiteY0" fmla="*/ 0 h 2130952"/>
              <a:gd name="connsiteX1" fmla="*/ 7094160 w 7094160"/>
              <a:gd name="connsiteY1" fmla="*/ 0 h 2130952"/>
              <a:gd name="connsiteX2" fmla="*/ 7094160 w 7094160"/>
              <a:gd name="connsiteY2" fmla="*/ 2130552 h 2130952"/>
              <a:gd name="connsiteX3" fmla="*/ 5920619 w 7094160"/>
              <a:gd name="connsiteY3" fmla="*/ 2130552 h 2130952"/>
              <a:gd name="connsiteX4" fmla="*/ 5920619 w 7094160"/>
              <a:gd name="connsiteY4" fmla="*/ 2130952 h 2130952"/>
              <a:gd name="connsiteX5" fmla="*/ 2729249 w 7094160"/>
              <a:gd name="connsiteY5" fmla="*/ 2130952 h 2130952"/>
              <a:gd name="connsiteX6" fmla="*/ 2574304 w 7094160"/>
              <a:gd name="connsiteY6" fmla="*/ 2130952 h 2130952"/>
              <a:gd name="connsiteX7" fmla="*/ 0 w 7094160"/>
              <a:gd name="connsiteY7" fmla="*/ 2130952 h 2130952"/>
              <a:gd name="connsiteX8" fmla="*/ 983648 w 7094160"/>
              <a:gd name="connsiteY8" fmla="*/ 1 h 2130952"/>
              <a:gd name="connsiteX9" fmla="*/ 4417853 w 7094160"/>
              <a:gd name="connsiteY9" fmla="*/ 1 h 2130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094160" h="2130952">
                <a:moveTo>
                  <a:pt x="4417853" y="0"/>
                </a:moveTo>
                <a:lnTo>
                  <a:pt x="7094160" y="0"/>
                </a:lnTo>
                <a:lnTo>
                  <a:pt x="7094160" y="2130552"/>
                </a:lnTo>
                <a:lnTo>
                  <a:pt x="5920619" y="2130552"/>
                </a:lnTo>
                <a:lnTo>
                  <a:pt x="5920619" y="2130952"/>
                </a:lnTo>
                <a:lnTo>
                  <a:pt x="2729249" y="2130952"/>
                </a:lnTo>
                <a:lnTo>
                  <a:pt x="2574304" y="2130952"/>
                </a:lnTo>
                <a:lnTo>
                  <a:pt x="0" y="2130952"/>
                </a:lnTo>
                <a:lnTo>
                  <a:pt x="983648" y="1"/>
                </a:lnTo>
                <a:lnTo>
                  <a:pt x="4417853" y="1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6" name="Freeform: Shape 28">
            <a:extLst>
              <a:ext uri="{FF2B5EF4-FFF2-40B4-BE49-F238E27FC236}">
                <a16:creationId xmlns:a16="http://schemas.microsoft.com/office/drawing/2014/main" id="{04DC2037-48A0-4F22-B9D4-8EAEBC780A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149721" y="4682920"/>
            <a:ext cx="4522796" cy="2175080"/>
          </a:xfrm>
          <a:custGeom>
            <a:avLst/>
            <a:gdLst>
              <a:gd name="connsiteX0" fmla="*/ 3515449 w 4522796"/>
              <a:gd name="connsiteY0" fmla="*/ 0 h 2175080"/>
              <a:gd name="connsiteX1" fmla="*/ 0 w 4522796"/>
              <a:gd name="connsiteY1" fmla="*/ 0 h 2175080"/>
              <a:gd name="connsiteX2" fmla="*/ 0 w 4522796"/>
              <a:gd name="connsiteY2" fmla="*/ 2175080 h 2175080"/>
              <a:gd name="connsiteX3" fmla="*/ 4522796 w 4522796"/>
              <a:gd name="connsiteY3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22796" h="2175080">
                <a:moveTo>
                  <a:pt x="3515449" y="0"/>
                </a:moveTo>
                <a:lnTo>
                  <a:pt x="0" y="0"/>
                </a:lnTo>
                <a:lnTo>
                  <a:pt x="0" y="2175080"/>
                </a:lnTo>
                <a:lnTo>
                  <a:pt x="4522796" y="217508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b="1"/>
          </a:p>
        </p:txBody>
      </p:sp>
      <p:sp>
        <p:nvSpPr>
          <p:cNvPr id="37" name="Freeform 22">
            <a:extLst>
              <a:ext uri="{FF2B5EF4-FFF2-40B4-BE49-F238E27FC236}">
                <a16:creationId xmlns:a16="http://schemas.microsoft.com/office/drawing/2014/main" id="{0006CBFD-ADA0-43D1-9332-9C34CA1C76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66810" y="4682920"/>
            <a:ext cx="5925190" cy="2175080"/>
          </a:xfrm>
          <a:custGeom>
            <a:avLst/>
            <a:gdLst>
              <a:gd name="connsiteX0" fmla="*/ 1007347 w 5925190"/>
              <a:gd name="connsiteY0" fmla="*/ 0 h 2175080"/>
              <a:gd name="connsiteX1" fmla="*/ 5925190 w 5925190"/>
              <a:gd name="connsiteY1" fmla="*/ 0 h 2175080"/>
              <a:gd name="connsiteX2" fmla="*/ 5925190 w 5925190"/>
              <a:gd name="connsiteY2" fmla="*/ 2175080 h 2175080"/>
              <a:gd name="connsiteX3" fmla="*/ 0 w 5925190"/>
              <a:gd name="connsiteY3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25190" h="2175080">
                <a:moveTo>
                  <a:pt x="1007347" y="0"/>
                </a:moveTo>
                <a:lnTo>
                  <a:pt x="5925190" y="0"/>
                </a:lnTo>
                <a:lnTo>
                  <a:pt x="5925190" y="2175080"/>
                </a:lnTo>
                <a:lnTo>
                  <a:pt x="0" y="217508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3" name="Freeform 25">
            <a:extLst>
              <a:ext uri="{FF2B5EF4-FFF2-40B4-BE49-F238E27FC236}">
                <a16:creationId xmlns:a16="http://schemas.microsoft.com/office/drawing/2014/main" id="{2B931666-F28F-45F3-A074-66D2272D58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682920"/>
            <a:ext cx="7114535" cy="2175080"/>
          </a:xfrm>
          <a:custGeom>
            <a:avLst/>
            <a:gdLst>
              <a:gd name="connsiteX0" fmla="*/ 0 w 7114535"/>
              <a:gd name="connsiteY0" fmla="*/ 0 h 2175080"/>
              <a:gd name="connsiteX1" fmla="*/ 1189345 w 7114535"/>
              <a:gd name="connsiteY1" fmla="*/ 0 h 2175080"/>
              <a:gd name="connsiteX2" fmla="*/ 7114535 w 7114535"/>
              <a:gd name="connsiteY2" fmla="*/ 0 h 2175080"/>
              <a:gd name="connsiteX3" fmla="*/ 6107188 w 7114535"/>
              <a:gd name="connsiteY3" fmla="*/ 2175080 h 2175080"/>
              <a:gd name="connsiteX4" fmla="*/ 1189345 w 7114535"/>
              <a:gd name="connsiteY4" fmla="*/ 2175080 h 2175080"/>
              <a:gd name="connsiteX5" fmla="*/ 0 w 7114535"/>
              <a:gd name="connsiteY5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4535" h="2175080">
                <a:moveTo>
                  <a:pt x="0" y="0"/>
                </a:moveTo>
                <a:lnTo>
                  <a:pt x="1189345" y="0"/>
                </a:lnTo>
                <a:lnTo>
                  <a:pt x="7114535" y="0"/>
                </a:lnTo>
                <a:lnTo>
                  <a:pt x="6107188" y="2175080"/>
                </a:lnTo>
                <a:lnTo>
                  <a:pt x="1189345" y="2175080"/>
                </a:lnTo>
                <a:lnTo>
                  <a:pt x="0" y="2175080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2412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7905BA41-EE6E-4F80-8636-447F22DD72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B4D62C3-26EE-4547-A297-37536FD1C8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48465" y="3298722"/>
            <a:ext cx="8495070" cy="1784402"/>
          </a:xfrm>
        </p:spPr>
        <p:txBody>
          <a:bodyPr anchor="b">
            <a:normAutofit/>
          </a:bodyPr>
          <a:lstStyle/>
          <a:p>
            <a:r>
              <a:rPr lang="en-US" b="1" dirty="0">
                <a:solidFill>
                  <a:srgbClr val="FFFFFF"/>
                </a:solidFill>
                <a:latin typeface="Avenir Next" panose="020B0503020202020204" pitchFamily="34" charset="0"/>
              </a:rPr>
              <a:t>Goal of C-LEARN and CEP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CD7549B2-EE05-4558-8C64-AC46755F2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25914" y="889251"/>
            <a:ext cx="2140172" cy="2140172"/>
          </a:xfrm>
          <a:prstGeom prst="ellipse">
            <a:avLst/>
          </a:prstGeom>
          <a:solidFill>
            <a:srgbClr val="FFFFFF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Graphic 5" descr="Bullseye">
            <a:extLst>
              <a:ext uri="{FF2B5EF4-FFF2-40B4-BE49-F238E27FC236}">
                <a16:creationId xmlns:a16="http://schemas.microsoft.com/office/drawing/2014/main" id="{052D84C5-B729-4F3A-A6B5-AF861F4A6D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08264" y="1371601"/>
            <a:ext cx="1175474" cy="1175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09222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66B332A4-D438-4773-A77F-5ED49A448D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53768" y="0"/>
            <a:ext cx="8284464" cy="6858000"/>
          </a:xfrm>
          <a:custGeom>
            <a:avLst/>
            <a:gdLst>
              <a:gd name="connsiteX0" fmla="*/ 1818109 w 8284464"/>
              <a:gd name="connsiteY0" fmla="*/ 0 h 6858000"/>
              <a:gd name="connsiteX1" fmla="*/ 6466355 w 8284464"/>
              <a:gd name="connsiteY1" fmla="*/ 0 h 6858000"/>
              <a:gd name="connsiteX2" fmla="*/ 6620596 w 8284464"/>
              <a:gd name="connsiteY2" fmla="*/ 109683 h 6858000"/>
              <a:gd name="connsiteX3" fmla="*/ 8284464 w 8284464"/>
              <a:gd name="connsiteY3" fmla="*/ 3429000 h 6858000"/>
              <a:gd name="connsiteX4" fmla="*/ 6620596 w 8284464"/>
              <a:gd name="connsiteY4" fmla="*/ 6748318 h 6858000"/>
              <a:gd name="connsiteX5" fmla="*/ 6466355 w 8284464"/>
              <a:gd name="connsiteY5" fmla="*/ 6858000 h 6858000"/>
              <a:gd name="connsiteX6" fmla="*/ 1818109 w 8284464"/>
              <a:gd name="connsiteY6" fmla="*/ 6858000 h 6858000"/>
              <a:gd name="connsiteX7" fmla="*/ 1663869 w 8284464"/>
              <a:gd name="connsiteY7" fmla="*/ 6748318 h 6858000"/>
              <a:gd name="connsiteX8" fmla="*/ 0 w 8284464"/>
              <a:gd name="connsiteY8" fmla="*/ 3429000 h 6858000"/>
              <a:gd name="connsiteX9" fmla="*/ 1663869 w 8284464"/>
              <a:gd name="connsiteY9" fmla="*/ 1096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284464" h="6858000">
                <a:moveTo>
                  <a:pt x="1818109" y="0"/>
                </a:moveTo>
                <a:lnTo>
                  <a:pt x="6466355" y="0"/>
                </a:lnTo>
                <a:lnTo>
                  <a:pt x="6620596" y="109683"/>
                </a:lnTo>
                <a:cubicBezTo>
                  <a:pt x="7630666" y="865069"/>
                  <a:pt x="8284464" y="2070683"/>
                  <a:pt x="8284464" y="3429000"/>
                </a:cubicBezTo>
                <a:cubicBezTo>
                  <a:pt x="8284464" y="4787317"/>
                  <a:pt x="7630666" y="5992931"/>
                  <a:pt x="6620596" y="6748318"/>
                </a:cubicBezTo>
                <a:lnTo>
                  <a:pt x="6466355" y="6858000"/>
                </a:lnTo>
                <a:lnTo>
                  <a:pt x="1818109" y="6858000"/>
                </a:lnTo>
                <a:lnTo>
                  <a:pt x="1663869" y="6748318"/>
                </a:lnTo>
                <a:cubicBezTo>
                  <a:pt x="653798" y="5992931"/>
                  <a:pt x="0" y="4787317"/>
                  <a:pt x="0" y="3429000"/>
                </a:cubicBezTo>
                <a:cubicBezTo>
                  <a:pt x="0" y="2070683"/>
                  <a:pt x="653798" y="865069"/>
                  <a:pt x="1663869" y="109683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: Shape 8">
            <a:extLst>
              <a:ext uri="{FF2B5EF4-FFF2-40B4-BE49-F238E27FC236}">
                <a16:creationId xmlns:a16="http://schemas.microsoft.com/office/drawing/2014/main" id="{DF9AD32D-FF05-44F4-BD4D-9CEE89B71E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18360" y="0"/>
            <a:ext cx="7955280" cy="6858000"/>
          </a:xfrm>
          <a:custGeom>
            <a:avLst/>
            <a:gdLst>
              <a:gd name="connsiteX0" fmla="*/ 1962423 w 7955280"/>
              <a:gd name="connsiteY0" fmla="*/ 0 h 6858000"/>
              <a:gd name="connsiteX1" fmla="*/ 5992858 w 7955280"/>
              <a:gd name="connsiteY1" fmla="*/ 0 h 6858000"/>
              <a:gd name="connsiteX2" fmla="*/ 6040191 w 7955280"/>
              <a:gd name="connsiteY2" fmla="*/ 27216 h 6858000"/>
              <a:gd name="connsiteX3" fmla="*/ 7955280 w 7955280"/>
              <a:gd name="connsiteY3" fmla="*/ 3429000 h 6858000"/>
              <a:gd name="connsiteX4" fmla="*/ 6040191 w 7955280"/>
              <a:gd name="connsiteY4" fmla="*/ 6830784 h 6858000"/>
              <a:gd name="connsiteX5" fmla="*/ 5992858 w 7955280"/>
              <a:gd name="connsiteY5" fmla="*/ 6858000 h 6858000"/>
              <a:gd name="connsiteX6" fmla="*/ 1962423 w 7955280"/>
              <a:gd name="connsiteY6" fmla="*/ 6858000 h 6858000"/>
              <a:gd name="connsiteX7" fmla="*/ 1915089 w 7955280"/>
              <a:gd name="connsiteY7" fmla="*/ 6830784 h 6858000"/>
              <a:gd name="connsiteX8" fmla="*/ 0 w 7955280"/>
              <a:gd name="connsiteY8" fmla="*/ 3429000 h 6858000"/>
              <a:gd name="connsiteX9" fmla="*/ 1915089 w 7955280"/>
              <a:gd name="connsiteY9" fmla="*/ 2721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955280" h="6858000">
                <a:moveTo>
                  <a:pt x="1962423" y="0"/>
                </a:moveTo>
                <a:lnTo>
                  <a:pt x="5992858" y="0"/>
                </a:lnTo>
                <a:lnTo>
                  <a:pt x="6040191" y="27216"/>
                </a:lnTo>
                <a:cubicBezTo>
                  <a:pt x="7188332" y="724844"/>
                  <a:pt x="7955280" y="1987357"/>
                  <a:pt x="7955280" y="3429000"/>
                </a:cubicBezTo>
                <a:cubicBezTo>
                  <a:pt x="7955280" y="4870644"/>
                  <a:pt x="7188332" y="6133157"/>
                  <a:pt x="6040191" y="6830784"/>
                </a:cubicBezTo>
                <a:lnTo>
                  <a:pt x="5992858" y="6858000"/>
                </a:lnTo>
                <a:lnTo>
                  <a:pt x="1962423" y="6858000"/>
                </a:lnTo>
                <a:lnTo>
                  <a:pt x="1915089" y="6830784"/>
                </a:lnTo>
                <a:cubicBezTo>
                  <a:pt x="766948" y="6133157"/>
                  <a:pt x="0" y="4870644"/>
                  <a:pt x="0" y="3429000"/>
                </a:cubicBezTo>
                <a:cubicBezTo>
                  <a:pt x="0" y="1987357"/>
                  <a:pt x="766948" y="724844"/>
                  <a:pt x="1915089" y="2721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4F65FA-F9CC-2E4C-9A07-DF5BA893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5631" y="1441938"/>
            <a:ext cx="7080738" cy="397412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5400" dirty="0">
                <a:solidFill>
                  <a:schemeClr val="bg1">
                    <a:lumMod val="95000"/>
                    <a:lumOff val="5000"/>
                  </a:schemeClr>
                </a:solidFill>
                <a:latin typeface="Avenir Next" panose="020B0503020202020204" pitchFamily="34" charset="0"/>
              </a:rPr>
              <a:t>Is this still a good time to meet for </a:t>
            </a:r>
            <a:r>
              <a:rPr lang="en-US" sz="5400" b="1" dirty="0">
                <a:solidFill>
                  <a:schemeClr val="bg1">
                    <a:lumMod val="95000"/>
                    <a:lumOff val="5000"/>
                  </a:schemeClr>
                </a:solidFill>
                <a:latin typeface="Avenir Next" panose="020B0503020202020204" pitchFamily="34" charset="0"/>
              </a:rPr>
              <a:t>future</a:t>
            </a:r>
            <a:r>
              <a:rPr lang="en-US" sz="5400" dirty="0">
                <a:solidFill>
                  <a:schemeClr val="bg1">
                    <a:lumMod val="95000"/>
                    <a:lumOff val="5000"/>
                  </a:schemeClr>
                </a:solidFill>
                <a:latin typeface="Avenir Next" panose="020B0503020202020204" pitchFamily="34" charset="0"/>
              </a:rPr>
              <a:t> meetings?</a:t>
            </a:r>
          </a:p>
        </p:txBody>
      </p:sp>
    </p:spTree>
    <p:extLst>
      <p:ext uri="{BB962C8B-B14F-4D97-AF65-F5344CB8AC3E}">
        <p14:creationId xmlns:p14="http://schemas.microsoft.com/office/powerpoint/2010/main" val="30208232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27450C-A347-414E-B914-98F0BB91A0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627564"/>
            <a:ext cx="7474172" cy="1325563"/>
          </a:xfrm>
        </p:spPr>
        <p:txBody>
          <a:bodyPr>
            <a:normAutofit/>
          </a:bodyPr>
          <a:lstStyle/>
          <a:p>
            <a:r>
              <a:rPr lang="en-US" b="1" dirty="0">
                <a:latin typeface="Avenir Next" panose="020B0503020202020204" pitchFamily="34" charset="0"/>
              </a:rPr>
              <a:t>Future CEP Meeting Dates: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E2891250-0ACA-B04C-91DE-38C1CF7774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6429" y="2278173"/>
            <a:ext cx="6467867" cy="3450613"/>
          </a:xfrm>
        </p:spPr>
        <p:txBody>
          <a:bodyPr anchor="ctr">
            <a:normAutofit/>
          </a:bodyPr>
          <a:lstStyle/>
          <a:p>
            <a:r>
              <a:rPr lang="en-US" sz="3200" dirty="0">
                <a:latin typeface="Avenir Next" panose="020B0503020202020204" pitchFamily="34" charset="0"/>
              </a:rPr>
              <a:t>June 27</a:t>
            </a:r>
            <a:r>
              <a:rPr lang="en-US" sz="3200" baseline="30000" dirty="0">
                <a:latin typeface="Avenir Next" panose="020B0503020202020204" pitchFamily="34" charset="0"/>
              </a:rPr>
              <a:t>th</a:t>
            </a:r>
          </a:p>
          <a:p>
            <a:r>
              <a:rPr lang="en-US" sz="3200" dirty="0">
                <a:latin typeface="Avenir Next" panose="020B0503020202020204" pitchFamily="34" charset="0"/>
              </a:rPr>
              <a:t>July 11</a:t>
            </a:r>
            <a:r>
              <a:rPr lang="en-US" sz="3200" baseline="30000" dirty="0">
                <a:latin typeface="Avenir Next" panose="020B0503020202020204" pitchFamily="34" charset="0"/>
              </a:rPr>
              <a:t>th</a:t>
            </a:r>
            <a:endParaRPr lang="en-US" sz="3200" dirty="0">
              <a:latin typeface="Avenir Next" panose="020B0503020202020204" pitchFamily="34" charset="0"/>
            </a:endParaRPr>
          </a:p>
          <a:p>
            <a:r>
              <a:rPr lang="en-US" sz="3200" dirty="0">
                <a:latin typeface="Avenir Next" panose="020B0503020202020204" pitchFamily="34" charset="0"/>
              </a:rPr>
              <a:t>July 25</a:t>
            </a:r>
            <a:r>
              <a:rPr lang="en-US" sz="3200" baseline="30000" dirty="0">
                <a:latin typeface="Avenir Next" panose="020B0503020202020204" pitchFamily="34" charset="0"/>
              </a:rPr>
              <a:t>th</a:t>
            </a:r>
            <a:r>
              <a:rPr lang="en-US" sz="3200" dirty="0">
                <a:latin typeface="Avenir Next" panose="020B0503020202020204" pitchFamily="34" charset="0"/>
              </a:rPr>
              <a:t> </a:t>
            </a:r>
          </a:p>
          <a:p>
            <a:r>
              <a:rPr lang="en-US" sz="3200" dirty="0">
                <a:latin typeface="Avenir Next" panose="020B0503020202020204" pitchFamily="34" charset="0"/>
              </a:rPr>
              <a:t>Aug 8</a:t>
            </a:r>
            <a:r>
              <a:rPr lang="en-US" sz="3200" baseline="30000" dirty="0">
                <a:latin typeface="Avenir Next" panose="020B0503020202020204" pitchFamily="34" charset="0"/>
              </a:rPr>
              <a:t>th</a:t>
            </a:r>
            <a:endParaRPr lang="en-US" sz="3200" dirty="0">
              <a:latin typeface="Avenir Next" panose="020B0503020202020204" pitchFamily="34" charset="0"/>
            </a:endParaRPr>
          </a:p>
          <a:p>
            <a:r>
              <a:rPr lang="en-US" sz="3200" dirty="0">
                <a:latin typeface="Avenir Next" panose="020B0503020202020204" pitchFamily="34" charset="0"/>
              </a:rPr>
              <a:t>Aug 22</a:t>
            </a:r>
            <a:r>
              <a:rPr lang="en-US" sz="3200" baseline="30000" dirty="0">
                <a:latin typeface="Avenir Next" panose="020B0503020202020204" pitchFamily="34" charset="0"/>
              </a:rPr>
              <a:t>nd</a:t>
            </a:r>
            <a:endParaRPr lang="en-US" sz="3200" dirty="0">
              <a:latin typeface="Avenir Next" panose="020B0503020202020204" pitchFamily="34" charset="0"/>
            </a:endParaRPr>
          </a:p>
          <a:p>
            <a:r>
              <a:rPr lang="en-US" sz="3200" dirty="0">
                <a:latin typeface="Avenir Next" panose="020B0503020202020204" pitchFamily="34" charset="0"/>
              </a:rPr>
              <a:t>Sept 5</a:t>
            </a:r>
            <a:r>
              <a:rPr lang="en-US" sz="3200" baseline="30000" dirty="0">
                <a:latin typeface="Avenir Next" panose="020B0503020202020204" pitchFamily="34" charset="0"/>
              </a:rPr>
              <a:t>th</a:t>
            </a:r>
            <a:endParaRPr lang="en-US" sz="3200" dirty="0">
              <a:latin typeface="Avenir Next" panose="020B0503020202020204" pitchFamily="34" charset="0"/>
            </a:endParaRPr>
          </a:p>
          <a:p>
            <a:endParaRPr lang="en-US" sz="2400" dirty="0">
              <a:latin typeface="Avenir Next" panose="020B0503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 descr="Daily Calendar">
            <a:extLst>
              <a:ext uri="{FF2B5EF4-FFF2-40B4-BE49-F238E27FC236}">
                <a16:creationId xmlns:a16="http://schemas.microsoft.com/office/drawing/2014/main" id="{52FE617E-9424-4624-8A3B-78B8569C6E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13987" y="2857501"/>
            <a:ext cx="1142998" cy="1142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6005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4">
            <a:extLst>
              <a:ext uri="{FF2B5EF4-FFF2-40B4-BE49-F238E27FC236}">
                <a16:creationId xmlns:a16="http://schemas.microsoft.com/office/drawing/2014/main" id="{BE95D989-81FA-4BAD-9AD5-E46CEDA91B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3" cy="685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AA746F-5084-5D46-84FF-AEEE13D9F3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2937" y="811693"/>
            <a:ext cx="3335594" cy="540337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FFFF"/>
                </a:solidFill>
                <a:latin typeface="Avenir Next" panose="020B0503020202020204" pitchFamily="34" charset="0"/>
              </a:rPr>
              <a:t>Break into small groups and discuss the following:</a:t>
            </a:r>
          </a:p>
        </p:txBody>
      </p:sp>
      <p:sp>
        <p:nvSpPr>
          <p:cNvPr id="20" name="Rectangle 16">
            <a:extLst>
              <a:ext uri="{FF2B5EF4-FFF2-40B4-BE49-F238E27FC236}">
                <a16:creationId xmlns:a16="http://schemas.microsoft.com/office/drawing/2014/main" id="{156189E5-8A3E-4CFD-B71B-CCD0F8495E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3" y="0"/>
            <a:ext cx="142074" cy="6858000"/>
          </a:xfrm>
          <a:prstGeom prst="rect">
            <a:avLst/>
          </a:pr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AE7F7ED-F2E0-4FFA-92C8-C3FF1C805D0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0529854"/>
              </p:ext>
            </p:extLst>
          </p:nvPr>
        </p:nvGraphicFramePr>
        <p:xfrm>
          <a:off x="5459413" y="642938"/>
          <a:ext cx="6089650" cy="5572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493001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50FC3B-83DA-9041-BC14-50608B6583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FFFF"/>
                </a:solidFill>
                <a:latin typeface="Avenir Next" panose="020B0503020202020204" pitchFamily="34" charset="0"/>
              </a:rPr>
              <a:t>Large group discussion: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112AA46-9711-4AED-BBA1-A01B26F6D6E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2465501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633130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C4430D9DC87EE4A94F784331488ED3E" ma:contentTypeVersion="10" ma:contentTypeDescription="Create a new document." ma:contentTypeScope="" ma:versionID="ed1f1496818bc54daae2c59228dbb09b">
  <xsd:schema xmlns:xsd="http://www.w3.org/2001/XMLSchema" xmlns:xs="http://www.w3.org/2001/XMLSchema" xmlns:p="http://schemas.microsoft.com/office/2006/metadata/properties" xmlns:ns2="fddcb908-90d8-42d9-a63d-dfff691e26a7" targetNamespace="http://schemas.microsoft.com/office/2006/metadata/properties" ma:root="true" ma:fieldsID="8f45ca962da363690e17f4c149fd913f" ns2:_="">
    <xsd:import namespace="fddcb908-90d8-42d9-a63d-dfff691e26a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EventHashCode" minOccurs="0"/>
                <xsd:element ref="ns2:MediaServiceGenerationTim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dcb908-90d8-42d9-a63d-dfff691e26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C9122DB-3AE5-442B-B95E-46A3E4055EB2}"/>
</file>

<file path=customXml/itemProps2.xml><?xml version="1.0" encoding="utf-8"?>
<ds:datastoreItem xmlns:ds="http://schemas.openxmlformats.org/officeDocument/2006/customXml" ds:itemID="{B054320E-DADA-43A8-99DD-8D2C871A730C}"/>
</file>

<file path=customXml/itemProps3.xml><?xml version="1.0" encoding="utf-8"?>
<ds:datastoreItem xmlns:ds="http://schemas.openxmlformats.org/officeDocument/2006/customXml" ds:itemID="{1DC6D7E1-D38E-4AC7-B405-3D5D2C1C7742}"/>
</file>

<file path=docProps/app.xml><?xml version="1.0" encoding="utf-8"?>
<Properties xmlns="http://schemas.openxmlformats.org/officeDocument/2006/extended-properties" xmlns:vt="http://schemas.openxmlformats.org/officeDocument/2006/docPropsVTypes">
  <TotalTime>2786</TotalTime>
  <Words>213</Words>
  <Application>Microsoft Macintosh PowerPoint</Application>
  <PresentationFormat>Widescreen</PresentationFormat>
  <Paragraphs>31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Avenir Next</vt:lpstr>
      <vt:lpstr>Avenir Next Ultra Light</vt:lpstr>
      <vt:lpstr>Calibri</vt:lpstr>
      <vt:lpstr>Calibri Light</vt:lpstr>
      <vt:lpstr>Office Theme</vt:lpstr>
      <vt:lpstr>CEP Coalition Workgroup</vt:lpstr>
      <vt:lpstr>Please sign in and grab some food</vt:lpstr>
      <vt:lpstr>Today’s Agenda</vt:lpstr>
      <vt:lpstr>INTRODUCTIONS</vt:lpstr>
      <vt:lpstr>Goal of C-LEARN and CEP</vt:lpstr>
      <vt:lpstr>Is this still a good time to meet for future meetings?</vt:lpstr>
      <vt:lpstr>Future CEP Meeting Dates:</vt:lpstr>
      <vt:lpstr>Break into small groups and discuss the following:</vt:lpstr>
      <vt:lpstr>Large group discussion:</vt:lpstr>
      <vt:lpstr>Feedback: What are some opportunities to get information from webinars out into the community?</vt:lpstr>
      <vt:lpstr>Thank you for joining today’s session! Don’t forget to complete the evaluation form on your way out.  See you on August 8th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CEP Coalition Workgroup</dc:title>
  <dc:creator>Everette, Ashley</dc:creator>
  <cp:lastModifiedBy>Everette, Ashley</cp:lastModifiedBy>
  <cp:revision>7</cp:revision>
  <dcterms:created xsi:type="dcterms:W3CDTF">2019-06-27T18:58:24Z</dcterms:created>
  <dcterms:modified xsi:type="dcterms:W3CDTF">2019-07-25T13:16:05Z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0x0101001C4430D9DC87EE4A94F784331488ED3E</vt:lpwstr>
  </property>
</Properties>
</file>