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5"/>
  </p:notesMasterIdLst>
  <p:sldIdLst>
    <p:sldId id="900" r:id="rId5"/>
    <p:sldId id="868" r:id="rId6"/>
    <p:sldId id="674" r:id="rId7"/>
    <p:sldId id="683" r:id="rId8"/>
    <p:sldId id="283" r:id="rId9"/>
    <p:sldId id="927" r:id="rId10"/>
    <p:sldId id="928" r:id="rId11"/>
    <p:sldId id="919" r:id="rId12"/>
    <p:sldId id="929" r:id="rId13"/>
    <p:sldId id="930" r:id="rId14"/>
    <p:sldId id="931" r:id="rId15"/>
    <p:sldId id="932" r:id="rId16"/>
    <p:sldId id="920" r:id="rId17"/>
    <p:sldId id="907" r:id="rId18"/>
    <p:sldId id="749" r:id="rId19"/>
    <p:sldId id="933" r:id="rId20"/>
    <p:sldId id="934" r:id="rId21"/>
    <p:sldId id="935" r:id="rId22"/>
    <p:sldId id="936" r:id="rId23"/>
    <p:sldId id="937" r:id="rId24"/>
    <p:sldId id="924" r:id="rId25"/>
    <p:sldId id="923" r:id="rId26"/>
    <p:sldId id="909" r:id="rId27"/>
    <p:sldId id="688" r:id="rId28"/>
    <p:sldId id="938" r:id="rId29"/>
    <p:sldId id="939" r:id="rId30"/>
    <p:sldId id="940" r:id="rId31"/>
    <p:sldId id="941" r:id="rId32"/>
    <p:sldId id="942" r:id="rId33"/>
    <p:sldId id="916" r:id="rId34"/>
  </p:sldIdLst>
  <p:sldSz cx="12192000" cy="6858000"/>
  <p:notesSz cx="6858000" cy="1504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0"/>
    <p:restoredTop sz="64762"/>
  </p:normalViewPr>
  <p:slideViewPr>
    <p:cSldViewPr snapToGrid="0" snapToObjects="1">
      <p:cViewPr varScale="1">
        <p:scale>
          <a:sx n="80" d="100"/>
          <a:sy n="80" d="100"/>
        </p:scale>
        <p:origin x="20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7861C0-8C59-2A46-86F6-CDDFE1A51195}" type="doc">
      <dgm:prSet loTypeId="urn:microsoft.com/office/officeart/2005/8/layout/target3" loCatId="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277D5A4-EBD1-5D41-B086-7EC57F154B01}">
      <dgm:prSet phldrT="[Text]"/>
      <dgm:spPr/>
      <dgm:t>
        <a:bodyPr/>
        <a:lstStyle/>
        <a:p>
          <a:r>
            <a:rPr lang="en-US" dirty="0"/>
            <a:t>Collect Information</a:t>
          </a:r>
        </a:p>
      </dgm:t>
    </dgm:pt>
    <dgm:pt modelId="{84CCDCA4-8AF9-8142-99E8-95EA0BD0F746}" type="parTrans" cxnId="{6F0E77E7-2AC1-9741-BE6C-7CA73348B022}">
      <dgm:prSet/>
      <dgm:spPr/>
      <dgm:t>
        <a:bodyPr/>
        <a:lstStyle/>
        <a:p>
          <a:endParaRPr lang="en-US"/>
        </a:p>
      </dgm:t>
    </dgm:pt>
    <dgm:pt modelId="{6688B923-1561-384A-B74D-C54DF5F009A3}" type="sibTrans" cxnId="{6F0E77E7-2AC1-9741-BE6C-7CA73348B022}">
      <dgm:prSet/>
      <dgm:spPr/>
      <dgm:t>
        <a:bodyPr/>
        <a:lstStyle/>
        <a:p>
          <a:endParaRPr lang="en-US"/>
        </a:p>
      </dgm:t>
    </dgm:pt>
    <dgm:pt modelId="{8137D405-CDBC-7942-B316-F5AC8473C213}">
      <dgm:prSet phldrT="[Text]"/>
      <dgm:spPr/>
      <dgm:t>
        <a:bodyPr/>
        <a:lstStyle/>
        <a:p>
          <a:r>
            <a:rPr lang="en-US" dirty="0"/>
            <a:t>Track Resources</a:t>
          </a:r>
        </a:p>
      </dgm:t>
    </dgm:pt>
    <dgm:pt modelId="{F3212771-0644-0E44-810F-A4851B78C274}" type="parTrans" cxnId="{01A9C85C-801F-9F46-AA70-D3E6EBD4EEB2}">
      <dgm:prSet/>
      <dgm:spPr/>
      <dgm:t>
        <a:bodyPr/>
        <a:lstStyle/>
        <a:p>
          <a:endParaRPr lang="en-US"/>
        </a:p>
      </dgm:t>
    </dgm:pt>
    <dgm:pt modelId="{BFCDAC72-F75D-7741-9294-FA50DD411148}" type="sibTrans" cxnId="{01A9C85C-801F-9F46-AA70-D3E6EBD4EEB2}">
      <dgm:prSet/>
      <dgm:spPr/>
      <dgm:t>
        <a:bodyPr/>
        <a:lstStyle/>
        <a:p>
          <a:endParaRPr lang="en-US"/>
        </a:p>
      </dgm:t>
    </dgm:pt>
    <dgm:pt modelId="{7FAB29CA-A2DC-1341-808E-44A39B5BAF78}">
      <dgm:prSet phldrT="[Text]"/>
      <dgm:spPr/>
      <dgm:t>
        <a:bodyPr/>
        <a:lstStyle/>
        <a:p>
          <a:r>
            <a:rPr lang="en-US" dirty="0"/>
            <a:t>Track Spending</a:t>
          </a:r>
        </a:p>
      </dgm:t>
    </dgm:pt>
    <dgm:pt modelId="{BDC385D0-3807-1A40-AE02-8851CE9C22BC}" type="parTrans" cxnId="{E72C7C3F-F571-E841-BF2E-19958D859CFA}">
      <dgm:prSet/>
      <dgm:spPr/>
      <dgm:t>
        <a:bodyPr/>
        <a:lstStyle/>
        <a:p>
          <a:endParaRPr lang="en-US"/>
        </a:p>
      </dgm:t>
    </dgm:pt>
    <dgm:pt modelId="{C8EBAB1E-0C31-264D-AEBE-37871B34ED31}" type="sibTrans" cxnId="{E72C7C3F-F571-E841-BF2E-19958D859CFA}">
      <dgm:prSet/>
      <dgm:spPr/>
      <dgm:t>
        <a:bodyPr/>
        <a:lstStyle/>
        <a:p>
          <a:endParaRPr lang="en-US"/>
        </a:p>
      </dgm:t>
    </dgm:pt>
    <dgm:pt modelId="{06A3B6BD-1B14-134A-A6D9-BDB2DF945E60}">
      <dgm:prSet phldrT="[Text]"/>
      <dgm:spPr/>
      <dgm:t>
        <a:bodyPr/>
        <a:lstStyle/>
        <a:p>
          <a:r>
            <a:rPr lang="en-US" dirty="0"/>
            <a:t>Review Goals</a:t>
          </a:r>
        </a:p>
      </dgm:t>
    </dgm:pt>
    <dgm:pt modelId="{13933260-8A1D-B345-B08D-5DB81F6E9120}" type="parTrans" cxnId="{D674979F-E47D-964E-AD80-5B55816FC9AF}">
      <dgm:prSet/>
      <dgm:spPr/>
      <dgm:t>
        <a:bodyPr/>
        <a:lstStyle/>
        <a:p>
          <a:endParaRPr lang="en-US"/>
        </a:p>
      </dgm:t>
    </dgm:pt>
    <dgm:pt modelId="{90B8CFC1-456C-7C40-8F3C-9CD8F5CCBC43}" type="sibTrans" cxnId="{D674979F-E47D-964E-AD80-5B55816FC9AF}">
      <dgm:prSet/>
      <dgm:spPr/>
      <dgm:t>
        <a:bodyPr/>
        <a:lstStyle/>
        <a:p>
          <a:endParaRPr lang="en-US"/>
        </a:p>
      </dgm:t>
    </dgm:pt>
    <dgm:pt modelId="{06881EA6-CE8D-EE4E-AEA1-B8041AA4606B}">
      <dgm:prSet phldrT="[Text]"/>
      <dgm:spPr/>
      <dgm:t>
        <a:bodyPr/>
        <a:lstStyle/>
        <a:p>
          <a:r>
            <a:rPr lang="en-US" dirty="0"/>
            <a:t>Where am I going?</a:t>
          </a:r>
        </a:p>
      </dgm:t>
    </dgm:pt>
    <dgm:pt modelId="{4A3B169A-8DD8-F04C-A41A-A51DF71D5692}" type="parTrans" cxnId="{BB66CA22-AFA6-7748-B6D9-25E2343632C5}">
      <dgm:prSet/>
      <dgm:spPr/>
      <dgm:t>
        <a:bodyPr/>
        <a:lstStyle/>
        <a:p>
          <a:endParaRPr lang="en-US"/>
        </a:p>
      </dgm:t>
    </dgm:pt>
    <dgm:pt modelId="{3A3C80B2-7B94-7649-BD20-2925C20E5B70}" type="sibTrans" cxnId="{BB66CA22-AFA6-7748-B6D9-25E2343632C5}">
      <dgm:prSet/>
      <dgm:spPr/>
      <dgm:t>
        <a:bodyPr/>
        <a:lstStyle/>
        <a:p>
          <a:endParaRPr lang="en-US"/>
        </a:p>
      </dgm:t>
    </dgm:pt>
    <dgm:pt modelId="{92F070DA-EE92-C34F-BB44-A775A06AD225}">
      <dgm:prSet phldrT="[Text]"/>
      <dgm:spPr/>
      <dgm:t>
        <a:bodyPr/>
        <a:lstStyle/>
        <a:p>
          <a:r>
            <a:rPr lang="en-US" dirty="0"/>
            <a:t>How can I get there?</a:t>
          </a:r>
        </a:p>
      </dgm:t>
    </dgm:pt>
    <dgm:pt modelId="{29D5423A-0683-B24A-90F8-C0D202D76FEF}" type="parTrans" cxnId="{BE7EDE25-4BE6-FC44-932A-42D3CA96BE84}">
      <dgm:prSet/>
      <dgm:spPr/>
      <dgm:t>
        <a:bodyPr/>
        <a:lstStyle/>
        <a:p>
          <a:endParaRPr lang="en-US"/>
        </a:p>
      </dgm:t>
    </dgm:pt>
    <dgm:pt modelId="{E10F2A53-94E3-C64D-9432-424F4343D5C3}" type="sibTrans" cxnId="{BE7EDE25-4BE6-FC44-932A-42D3CA96BE84}">
      <dgm:prSet/>
      <dgm:spPr/>
      <dgm:t>
        <a:bodyPr/>
        <a:lstStyle/>
        <a:p>
          <a:endParaRPr lang="en-US"/>
        </a:p>
      </dgm:t>
    </dgm:pt>
    <dgm:pt modelId="{7DE369F3-CE09-C748-BB29-EB4ABB606D93}">
      <dgm:prSet phldrT="[Text]"/>
      <dgm:spPr/>
      <dgm:t>
        <a:bodyPr/>
        <a:lstStyle/>
        <a:p>
          <a:r>
            <a:rPr lang="en-US" dirty="0"/>
            <a:t>Review Plans for Life Events</a:t>
          </a:r>
        </a:p>
      </dgm:t>
    </dgm:pt>
    <dgm:pt modelId="{DB9FA38C-90FE-F244-A023-0B7F3FECEDE0}" type="parTrans" cxnId="{1732976F-D1DF-7144-8739-34471C1AFF77}">
      <dgm:prSet/>
      <dgm:spPr/>
      <dgm:t>
        <a:bodyPr/>
        <a:lstStyle/>
        <a:p>
          <a:endParaRPr lang="en-US"/>
        </a:p>
      </dgm:t>
    </dgm:pt>
    <dgm:pt modelId="{9329ADC5-1300-3742-B03F-5C0DB0305297}" type="sibTrans" cxnId="{1732976F-D1DF-7144-8739-34471C1AFF77}">
      <dgm:prSet/>
      <dgm:spPr/>
      <dgm:t>
        <a:bodyPr/>
        <a:lstStyle/>
        <a:p>
          <a:endParaRPr lang="en-US"/>
        </a:p>
      </dgm:t>
    </dgm:pt>
    <dgm:pt modelId="{38E29DAC-30F1-8444-A7F3-B51013902891}">
      <dgm:prSet phldrT="[Text]"/>
      <dgm:spPr/>
      <dgm:t>
        <a:bodyPr/>
        <a:lstStyle/>
        <a:p>
          <a:r>
            <a:rPr lang="en-US" dirty="0"/>
            <a:t>What events should I plan for?</a:t>
          </a:r>
        </a:p>
      </dgm:t>
    </dgm:pt>
    <dgm:pt modelId="{00B05A0E-CDC6-CB4B-B87D-B22398CAAB47}" type="parTrans" cxnId="{3A18E929-FE41-2B4F-912A-756BC037D932}">
      <dgm:prSet/>
      <dgm:spPr/>
      <dgm:t>
        <a:bodyPr/>
        <a:lstStyle/>
        <a:p>
          <a:endParaRPr lang="en-US"/>
        </a:p>
      </dgm:t>
    </dgm:pt>
    <dgm:pt modelId="{F66404A9-3577-7C45-A564-6165B3524668}" type="sibTrans" cxnId="{3A18E929-FE41-2B4F-912A-756BC037D932}">
      <dgm:prSet/>
      <dgm:spPr/>
      <dgm:t>
        <a:bodyPr/>
        <a:lstStyle/>
        <a:p>
          <a:endParaRPr lang="en-US"/>
        </a:p>
      </dgm:t>
    </dgm:pt>
    <dgm:pt modelId="{B9035A16-FF20-4040-A137-7FDD44AB355D}">
      <dgm:prSet phldrT="[Text]"/>
      <dgm:spPr/>
      <dgm:t>
        <a:bodyPr/>
        <a:lstStyle/>
        <a:p>
          <a:r>
            <a:rPr lang="en-US" dirty="0"/>
            <a:t>What have I learned from other events?</a:t>
          </a:r>
        </a:p>
      </dgm:t>
    </dgm:pt>
    <dgm:pt modelId="{BF585F5E-5E0A-B74C-BDC7-D1B979BB7717}" type="parTrans" cxnId="{A0964DE4-3635-F142-9397-5D2050A7CC24}">
      <dgm:prSet/>
      <dgm:spPr/>
      <dgm:t>
        <a:bodyPr/>
        <a:lstStyle/>
        <a:p>
          <a:endParaRPr lang="en-US"/>
        </a:p>
      </dgm:t>
    </dgm:pt>
    <dgm:pt modelId="{C5D86D15-FA4E-F74A-9650-3F56697E1BEC}" type="sibTrans" cxnId="{A0964DE4-3635-F142-9397-5D2050A7CC24}">
      <dgm:prSet/>
      <dgm:spPr/>
      <dgm:t>
        <a:bodyPr/>
        <a:lstStyle/>
        <a:p>
          <a:endParaRPr lang="en-US"/>
        </a:p>
      </dgm:t>
    </dgm:pt>
    <dgm:pt modelId="{E5B277C9-681A-D245-94AC-A582DFBAC687}" type="pres">
      <dgm:prSet presAssocID="{147861C0-8C59-2A46-86F6-CDDFE1A5119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21962D4-E11C-A34E-A232-B606D87D90EE}" type="pres">
      <dgm:prSet presAssocID="{8277D5A4-EBD1-5D41-B086-7EC57F154B01}" presName="circle1" presStyleLbl="node1" presStyleIdx="0" presStyleCnt="3"/>
      <dgm:spPr/>
    </dgm:pt>
    <dgm:pt modelId="{464C7395-7216-AF4E-AF28-81CB9B426D8C}" type="pres">
      <dgm:prSet presAssocID="{8277D5A4-EBD1-5D41-B086-7EC57F154B01}" presName="space" presStyleCnt="0"/>
      <dgm:spPr/>
    </dgm:pt>
    <dgm:pt modelId="{87430308-00F9-E341-AC00-16C206AE0F10}" type="pres">
      <dgm:prSet presAssocID="{8277D5A4-EBD1-5D41-B086-7EC57F154B01}" presName="rect1" presStyleLbl="alignAcc1" presStyleIdx="0" presStyleCnt="3"/>
      <dgm:spPr/>
    </dgm:pt>
    <dgm:pt modelId="{73C9C064-D979-164B-8248-F823889408F2}" type="pres">
      <dgm:prSet presAssocID="{06A3B6BD-1B14-134A-A6D9-BDB2DF945E60}" presName="vertSpace2" presStyleLbl="node1" presStyleIdx="0" presStyleCnt="3"/>
      <dgm:spPr/>
    </dgm:pt>
    <dgm:pt modelId="{22AA3521-4EBB-414C-8D33-2058557A8E12}" type="pres">
      <dgm:prSet presAssocID="{06A3B6BD-1B14-134A-A6D9-BDB2DF945E60}" presName="circle2" presStyleLbl="node1" presStyleIdx="1" presStyleCnt="3"/>
      <dgm:spPr/>
    </dgm:pt>
    <dgm:pt modelId="{7BB86135-49D4-FC45-AD73-ACF190078F33}" type="pres">
      <dgm:prSet presAssocID="{06A3B6BD-1B14-134A-A6D9-BDB2DF945E60}" presName="rect2" presStyleLbl="alignAcc1" presStyleIdx="1" presStyleCnt="3"/>
      <dgm:spPr/>
    </dgm:pt>
    <dgm:pt modelId="{5A405CB6-9D96-BC4D-B21A-B9E11958D75B}" type="pres">
      <dgm:prSet presAssocID="{7DE369F3-CE09-C748-BB29-EB4ABB606D93}" presName="vertSpace3" presStyleLbl="node1" presStyleIdx="1" presStyleCnt="3"/>
      <dgm:spPr/>
    </dgm:pt>
    <dgm:pt modelId="{3C52E9B8-5A51-5647-ADC1-230C2CA304CB}" type="pres">
      <dgm:prSet presAssocID="{7DE369F3-CE09-C748-BB29-EB4ABB606D93}" presName="circle3" presStyleLbl="node1" presStyleIdx="2" presStyleCnt="3"/>
      <dgm:spPr/>
    </dgm:pt>
    <dgm:pt modelId="{C185748E-8E95-7245-8FD3-4AA1E4DF16A4}" type="pres">
      <dgm:prSet presAssocID="{7DE369F3-CE09-C748-BB29-EB4ABB606D93}" presName="rect3" presStyleLbl="alignAcc1" presStyleIdx="2" presStyleCnt="3"/>
      <dgm:spPr/>
    </dgm:pt>
    <dgm:pt modelId="{E239B239-DCF1-124B-878D-CDB3FC3E4A9D}" type="pres">
      <dgm:prSet presAssocID="{8277D5A4-EBD1-5D41-B086-7EC57F154B01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3BCED827-BA53-AF48-890D-6EEFCA11704D}" type="pres">
      <dgm:prSet presAssocID="{8277D5A4-EBD1-5D41-B086-7EC57F154B01}" presName="rect1ChTx" presStyleLbl="alignAcc1" presStyleIdx="2" presStyleCnt="3">
        <dgm:presLayoutVars>
          <dgm:bulletEnabled val="1"/>
        </dgm:presLayoutVars>
      </dgm:prSet>
      <dgm:spPr/>
    </dgm:pt>
    <dgm:pt modelId="{4EB04DE0-9A4A-5F4D-934C-ACB7D354648E}" type="pres">
      <dgm:prSet presAssocID="{06A3B6BD-1B14-134A-A6D9-BDB2DF945E60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A5848201-9A47-724F-BE54-AC2B1835896F}" type="pres">
      <dgm:prSet presAssocID="{06A3B6BD-1B14-134A-A6D9-BDB2DF945E60}" presName="rect2ChTx" presStyleLbl="alignAcc1" presStyleIdx="2" presStyleCnt="3">
        <dgm:presLayoutVars>
          <dgm:bulletEnabled val="1"/>
        </dgm:presLayoutVars>
      </dgm:prSet>
      <dgm:spPr/>
    </dgm:pt>
    <dgm:pt modelId="{BA887CBC-FDF8-CC43-BDD5-E48DB934F17E}" type="pres">
      <dgm:prSet presAssocID="{7DE369F3-CE09-C748-BB29-EB4ABB606D93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A98394FD-0BAF-C042-9F66-27E2DDE64D4D}" type="pres">
      <dgm:prSet presAssocID="{7DE369F3-CE09-C748-BB29-EB4ABB606D93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32940611-CA65-B54E-96A6-F1B963B58279}" type="presOf" srcId="{06881EA6-CE8D-EE4E-AEA1-B8041AA4606B}" destId="{A5848201-9A47-724F-BE54-AC2B1835896F}" srcOrd="0" destOrd="0" presId="urn:microsoft.com/office/officeart/2005/8/layout/target3"/>
    <dgm:cxn modelId="{E2A11313-A753-4145-80A4-3DAF3BE61E53}" type="presOf" srcId="{8277D5A4-EBD1-5D41-B086-7EC57F154B01}" destId="{87430308-00F9-E341-AC00-16C206AE0F10}" srcOrd="0" destOrd="0" presId="urn:microsoft.com/office/officeart/2005/8/layout/target3"/>
    <dgm:cxn modelId="{BB66CA22-AFA6-7748-B6D9-25E2343632C5}" srcId="{06A3B6BD-1B14-134A-A6D9-BDB2DF945E60}" destId="{06881EA6-CE8D-EE4E-AEA1-B8041AA4606B}" srcOrd="0" destOrd="0" parTransId="{4A3B169A-8DD8-F04C-A41A-A51DF71D5692}" sibTransId="{3A3C80B2-7B94-7649-BD20-2925C20E5B70}"/>
    <dgm:cxn modelId="{82009E23-E271-6240-A3FB-7F5853785EE4}" type="presOf" srcId="{06A3B6BD-1B14-134A-A6D9-BDB2DF945E60}" destId="{4EB04DE0-9A4A-5F4D-934C-ACB7D354648E}" srcOrd="1" destOrd="0" presId="urn:microsoft.com/office/officeart/2005/8/layout/target3"/>
    <dgm:cxn modelId="{BE7EDE25-4BE6-FC44-932A-42D3CA96BE84}" srcId="{06A3B6BD-1B14-134A-A6D9-BDB2DF945E60}" destId="{92F070DA-EE92-C34F-BB44-A775A06AD225}" srcOrd="1" destOrd="0" parTransId="{29D5423A-0683-B24A-90F8-C0D202D76FEF}" sibTransId="{E10F2A53-94E3-C64D-9432-424F4343D5C3}"/>
    <dgm:cxn modelId="{3A18E929-FE41-2B4F-912A-756BC037D932}" srcId="{7DE369F3-CE09-C748-BB29-EB4ABB606D93}" destId="{38E29DAC-30F1-8444-A7F3-B51013902891}" srcOrd="0" destOrd="0" parTransId="{00B05A0E-CDC6-CB4B-B87D-B22398CAAB47}" sibTransId="{F66404A9-3577-7C45-A564-6165B3524668}"/>
    <dgm:cxn modelId="{9C5AFE29-86F8-BB47-8AF5-45F396FB26F2}" type="presOf" srcId="{147861C0-8C59-2A46-86F6-CDDFE1A51195}" destId="{E5B277C9-681A-D245-94AC-A582DFBAC687}" srcOrd="0" destOrd="0" presId="urn:microsoft.com/office/officeart/2005/8/layout/target3"/>
    <dgm:cxn modelId="{CB4C6336-FE95-954D-9EBD-4D3CD0F42D38}" type="presOf" srcId="{8137D405-CDBC-7942-B316-F5AC8473C213}" destId="{3BCED827-BA53-AF48-890D-6EEFCA11704D}" srcOrd="0" destOrd="0" presId="urn:microsoft.com/office/officeart/2005/8/layout/target3"/>
    <dgm:cxn modelId="{E72C7C3F-F571-E841-BF2E-19958D859CFA}" srcId="{8277D5A4-EBD1-5D41-B086-7EC57F154B01}" destId="{7FAB29CA-A2DC-1341-808E-44A39B5BAF78}" srcOrd="1" destOrd="0" parTransId="{BDC385D0-3807-1A40-AE02-8851CE9C22BC}" sibTransId="{C8EBAB1E-0C31-264D-AEBE-37871B34ED31}"/>
    <dgm:cxn modelId="{65DBE845-C1BE-F14C-976D-FF2A8C14AB0A}" type="presOf" srcId="{8277D5A4-EBD1-5D41-B086-7EC57F154B01}" destId="{E239B239-DCF1-124B-878D-CDB3FC3E4A9D}" srcOrd="1" destOrd="0" presId="urn:microsoft.com/office/officeart/2005/8/layout/target3"/>
    <dgm:cxn modelId="{E6FA7E4C-D438-4A46-8DA3-57ACED7AA6C0}" type="presOf" srcId="{38E29DAC-30F1-8444-A7F3-B51013902891}" destId="{A98394FD-0BAF-C042-9F66-27E2DDE64D4D}" srcOrd="0" destOrd="0" presId="urn:microsoft.com/office/officeart/2005/8/layout/target3"/>
    <dgm:cxn modelId="{01A9C85C-801F-9F46-AA70-D3E6EBD4EEB2}" srcId="{8277D5A4-EBD1-5D41-B086-7EC57F154B01}" destId="{8137D405-CDBC-7942-B316-F5AC8473C213}" srcOrd="0" destOrd="0" parTransId="{F3212771-0644-0E44-810F-A4851B78C274}" sibTransId="{BFCDAC72-F75D-7741-9294-FA50DD411148}"/>
    <dgm:cxn modelId="{1732976F-D1DF-7144-8739-34471C1AFF77}" srcId="{147861C0-8C59-2A46-86F6-CDDFE1A51195}" destId="{7DE369F3-CE09-C748-BB29-EB4ABB606D93}" srcOrd="2" destOrd="0" parTransId="{DB9FA38C-90FE-F244-A023-0B7F3FECEDE0}" sibTransId="{9329ADC5-1300-3742-B03F-5C0DB0305297}"/>
    <dgm:cxn modelId="{D674979F-E47D-964E-AD80-5B55816FC9AF}" srcId="{147861C0-8C59-2A46-86F6-CDDFE1A51195}" destId="{06A3B6BD-1B14-134A-A6D9-BDB2DF945E60}" srcOrd="1" destOrd="0" parTransId="{13933260-8A1D-B345-B08D-5DB81F6E9120}" sibTransId="{90B8CFC1-456C-7C40-8F3C-9CD8F5CCBC43}"/>
    <dgm:cxn modelId="{03E519A0-1EB7-8C4D-9EC5-4E9852D7B472}" type="presOf" srcId="{7DE369F3-CE09-C748-BB29-EB4ABB606D93}" destId="{C185748E-8E95-7245-8FD3-4AA1E4DF16A4}" srcOrd="0" destOrd="0" presId="urn:microsoft.com/office/officeart/2005/8/layout/target3"/>
    <dgm:cxn modelId="{79B4DDA7-D93D-074F-BBFF-D48A1F0F852B}" type="presOf" srcId="{B9035A16-FF20-4040-A137-7FDD44AB355D}" destId="{A98394FD-0BAF-C042-9F66-27E2DDE64D4D}" srcOrd="0" destOrd="1" presId="urn:microsoft.com/office/officeart/2005/8/layout/target3"/>
    <dgm:cxn modelId="{664959B5-CA2E-B846-8771-C488D1E057BC}" type="presOf" srcId="{06A3B6BD-1B14-134A-A6D9-BDB2DF945E60}" destId="{7BB86135-49D4-FC45-AD73-ACF190078F33}" srcOrd="0" destOrd="0" presId="urn:microsoft.com/office/officeart/2005/8/layout/target3"/>
    <dgm:cxn modelId="{7998A0CC-B943-114C-9394-47FF2A283170}" type="presOf" srcId="{7DE369F3-CE09-C748-BB29-EB4ABB606D93}" destId="{BA887CBC-FDF8-CC43-BDD5-E48DB934F17E}" srcOrd="1" destOrd="0" presId="urn:microsoft.com/office/officeart/2005/8/layout/target3"/>
    <dgm:cxn modelId="{D3CC85CF-C4EF-B34D-8B0F-6A7ED9B64907}" type="presOf" srcId="{7FAB29CA-A2DC-1341-808E-44A39B5BAF78}" destId="{3BCED827-BA53-AF48-890D-6EEFCA11704D}" srcOrd="0" destOrd="1" presId="urn:microsoft.com/office/officeart/2005/8/layout/target3"/>
    <dgm:cxn modelId="{A0964DE4-3635-F142-9397-5D2050A7CC24}" srcId="{7DE369F3-CE09-C748-BB29-EB4ABB606D93}" destId="{B9035A16-FF20-4040-A137-7FDD44AB355D}" srcOrd="1" destOrd="0" parTransId="{BF585F5E-5E0A-B74C-BDC7-D1B979BB7717}" sibTransId="{C5D86D15-FA4E-F74A-9650-3F56697E1BEC}"/>
    <dgm:cxn modelId="{6F0E77E7-2AC1-9741-BE6C-7CA73348B022}" srcId="{147861C0-8C59-2A46-86F6-CDDFE1A51195}" destId="{8277D5A4-EBD1-5D41-B086-7EC57F154B01}" srcOrd="0" destOrd="0" parTransId="{84CCDCA4-8AF9-8142-99E8-95EA0BD0F746}" sibTransId="{6688B923-1561-384A-B74D-C54DF5F009A3}"/>
    <dgm:cxn modelId="{D0D36AFA-DD72-1B4E-B6F2-5F1C5F71AE56}" type="presOf" srcId="{92F070DA-EE92-C34F-BB44-A775A06AD225}" destId="{A5848201-9A47-724F-BE54-AC2B1835896F}" srcOrd="0" destOrd="1" presId="urn:microsoft.com/office/officeart/2005/8/layout/target3"/>
    <dgm:cxn modelId="{FFAEA928-8719-804E-8D24-7AE9532F6383}" type="presParOf" srcId="{E5B277C9-681A-D245-94AC-A582DFBAC687}" destId="{421962D4-E11C-A34E-A232-B606D87D90EE}" srcOrd="0" destOrd="0" presId="urn:microsoft.com/office/officeart/2005/8/layout/target3"/>
    <dgm:cxn modelId="{C9B613FF-F547-F942-8A50-76E3B1391DBF}" type="presParOf" srcId="{E5B277C9-681A-D245-94AC-A582DFBAC687}" destId="{464C7395-7216-AF4E-AF28-81CB9B426D8C}" srcOrd="1" destOrd="0" presId="urn:microsoft.com/office/officeart/2005/8/layout/target3"/>
    <dgm:cxn modelId="{6B1D19AB-1C2B-554C-B438-0A72C122868C}" type="presParOf" srcId="{E5B277C9-681A-D245-94AC-A582DFBAC687}" destId="{87430308-00F9-E341-AC00-16C206AE0F10}" srcOrd="2" destOrd="0" presId="urn:microsoft.com/office/officeart/2005/8/layout/target3"/>
    <dgm:cxn modelId="{5E1B23D4-B9CF-8244-83CF-41DB2F27A7D4}" type="presParOf" srcId="{E5B277C9-681A-D245-94AC-A582DFBAC687}" destId="{73C9C064-D979-164B-8248-F823889408F2}" srcOrd="3" destOrd="0" presId="urn:microsoft.com/office/officeart/2005/8/layout/target3"/>
    <dgm:cxn modelId="{5CD7934C-EB0F-F544-8222-DAE4DC920CCB}" type="presParOf" srcId="{E5B277C9-681A-D245-94AC-A582DFBAC687}" destId="{22AA3521-4EBB-414C-8D33-2058557A8E12}" srcOrd="4" destOrd="0" presId="urn:microsoft.com/office/officeart/2005/8/layout/target3"/>
    <dgm:cxn modelId="{37FC5F04-638D-4440-8669-974C616A0001}" type="presParOf" srcId="{E5B277C9-681A-D245-94AC-A582DFBAC687}" destId="{7BB86135-49D4-FC45-AD73-ACF190078F33}" srcOrd="5" destOrd="0" presId="urn:microsoft.com/office/officeart/2005/8/layout/target3"/>
    <dgm:cxn modelId="{17764AD3-8099-0740-818B-5734F1E19E71}" type="presParOf" srcId="{E5B277C9-681A-D245-94AC-A582DFBAC687}" destId="{5A405CB6-9D96-BC4D-B21A-B9E11958D75B}" srcOrd="6" destOrd="0" presId="urn:microsoft.com/office/officeart/2005/8/layout/target3"/>
    <dgm:cxn modelId="{E58F6ADD-5054-2740-83A4-9FE8921F40EF}" type="presParOf" srcId="{E5B277C9-681A-D245-94AC-A582DFBAC687}" destId="{3C52E9B8-5A51-5647-ADC1-230C2CA304CB}" srcOrd="7" destOrd="0" presId="urn:microsoft.com/office/officeart/2005/8/layout/target3"/>
    <dgm:cxn modelId="{043A5B6F-A091-6E47-A6BD-0C979784E02D}" type="presParOf" srcId="{E5B277C9-681A-D245-94AC-A582DFBAC687}" destId="{C185748E-8E95-7245-8FD3-4AA1E4DF16A4}" srcOrd="8" destOrd="0" presId="urn:microsoft.com/office/officeart/2005/8/layout/target3"/>
    <dgm:cxn modelId="{B2589631-FC4B-CB45-AB86-D40E865A6A33}" type="presParOf" srcId="{E5B277C9-681A-D245-94AC-A582DFBAC687}" destId="{E239B239-DCF1-124B-878D-CDB3FC3E4A9D}" srcOrd="9" destOrd="0" presId="urn:microsoft.com/office/officeart/2005/8/layout/target3"/>
    <dgm:cxn modelId="{A1AC2277-608B-2041-B699-F1C7D6FF5738}" type="presParOf" srcId="{E5B277C9-681A-D245-94AC-A582DFBAC687}" destId="{3BCED827-BA53-AF48-890D-6EEFCA11704D}" srcOrd="10" destOrd="0" presId="urn:microsoft.com/office/officeart/2005/8/layout/target3"/>
    <dgm:cxn modelId="{E8724D34-8FB5-C04D-B836-22E10280C696}" type="presParOf" srcId="{E5B277C9-681A-D245-94AC-A582DFBAC687}" destId="{4EB04DE0-9A4A-5F4D-934C-ACB7D354648E}" srcOrd="11" destOrd="0" presId="urn:microsoft.com/office/officeart/2005/8/layout/target3"/>
    <dgm:cxn modelId="{D173956A-ED3B-4C49-B96E-6D41597E4D72}" type="presParOf" srcId="{E5B277C9-681A-D245-94AC-A582DFBAC687}" destId="{A5848201-9A47-724F-BE54-AC2B1835896F}" srcOrd="12" destOrd="0" presId="urn:microsoft.com/office/officeart/2005/8/layout/target3"/>
    <dgm:cxn modelId="{23653C3C-A2E2-704D-A000-A1EAE1A36BEE}" type="presParOf" srcId="{E5B277C9-681A-D245-94AC-A582DFBAC687}" destId="{BA887CBC-FDF8-CC43-BDD5-E48DB934F17E}" srcOrd="13" destOrd="0" presId="urn:microsoft.com/office/officeart/2005/8/layout/target3"/>
    <dgm:cxn modelId="{53762CCA-922C-C342-AC4A-4B98180326E8}" type="presParOf" srcId="{E5B277C9-681A-D245-94AC-A582DFBAC687}" destId="{A98394FD-0BAF-C042-9F66-27E2DDE64D4D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7861C0-8C59-2A46-86F6-CDDFE1A51195}" type="doc">
      <dgm:prSet loTypeId="urn:microsoft.com/office/officeart/2005/8/layout/target3" loCatId="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277D5A4-EBD1-5D41-B086-7EC57F154B01}">
      <dgm:prSet phldrT="[Text]"/>
      <dgm:spPr/>
      <dgm:t>
        <a:bodyPr/>
        <a:lstStyle/>
        <a:p>
          <a:r>
            <a:rPr lang="en-US" dirty="0"/>
            <a:t>Develop Personal Tools</a:t>
          </a:r>
        </a:p>
      </dgm:t>
    </dgm:pt>
    <dgm:pt modelId="{84CCDCA4-8AF9-8142-99E8-95EA0BD0F746}" type="parTrans" cxnId="{6F0E77E7-2AC1-9741-BE6C-7CA73348B022}">
      <dgm:prSet/>
      <dgm:spPr/>
      <dgm:t>
        <a:bodyPr/>
        <a:lstStyle/>
        <a:p>
          <a:endParaRPr lang="en-US"/>
        </a:p>
      </dgm:t>
    </dgm:pt>
    <dgm:pt modelId="{6688B923-1561-384A-B74D-C54DF5F009A3}" type="sibTrans" cxnId="{6F0E77E7-2AC1-9741-BE6C-7CA73348B022}">
      <dgm:prSet/>
      <dgm:spPr/>
      <dgm:t>
        <a:bodyPr/>
        <a:lstStyle/>
        <a:p>
          <a:endParaRPr lang="en-US"/>
        </a:p>
      </dgm:t>
    </dgm:pt>
    <dgm:pt modelId="{8137D405-CDBC-7942-B316-F5AC8473C213}">
      <dgm:prSet phldrT="[Text]"/>
      <dgm:spPr/>
      <dgm:t>
        <a:bodyPr/>
        <a:lstStyle/>
        <a:p>
          <a:r>
            <a:rPr lang="en-US" dirty="0"/>
            <a:t>Calendar Tracking</a:t>
          </a:r>
        </a:p>
      </dgm:t>
    </dgm:pt>
    <dgm:pt modelId="{F3212771-0644-0E44-810F-A4851B78C274}" type="parTrans" cxnId="{01A9C85C-801F-9F46-AA70-D3E6EBD4EEB2}">
      <dgm:prSet/>
      <dgm:spPr/>
      <dgm:t>
        <a:bodyPr/>
        <a:lstStyle/>
        <a:p>
          <a:endParaRPr lang="en-US"/>
        </a:p>
      </dgm:t>
    </dgm:pt>
    <dgm:pt modelId="{BFCDAC72-F75D-7741-9294-FA50DD411148}" type="sibTrans" cxnId="{01A9C85C-801F-9F46-AA70-D3E6EBD4EEB2}">
      <dgm:prSet/>
      <dgm:spPr/>
      <dgm:t>
        <a:bodyPr/>
        <a:lstStyle/>
        <a:p>
          <a:endParaRPr lang="en-US"/>
        </a:p>
      </dgm:t>
    </dgm:pt>
    <dgm:pt modelId="{06A3B6BD-1B14-134A-A6D9-BDB2DF945E60}">
      <dgm:prSet phldrT="[Text]"/>
      <dgm:spPr/>
      <dgm:t>
        <a:bodyPr/>
        <a:lstStyle/>
        <a:p>
          <a:r>
            <a:rPr lang="en-US" dirty="0"/>
            <a:t>Review Goals</a:t>
          </a:r>
        </a:p>
      </dgm:t>
    </dgm:pt>
    <dgm:pt modelId="{13933260-8A1D-B345-B08D-5DB81F6E9120}" type="parTrans" cxnId="{D674979F-E47D-964E-AD80-5B55816FC9AF}">
      <dgm:prSet/>
      <dgm:spPr/>
      <dgm:t>
        <a:bodyPr/>
        <a:lstStyle/>
        <a:p>
          <a:endParaRPr lang="en-US"/>
        </a:p>
      </dgm:t>
    </dgm:pt>
    <dgm:pt modelId="{90B8CFC1-456C-7C40-8F3C-9CD8F5CCBC43}" type="sibTrans" cxnId="{D674979F-E47D-964E-AD80-5B55816FC9AF}">
      <dgm:prSet/>
      <dgm:spPr/>
      <dgm:t>
        <a:bodyPr/>
        <a:lstStyle/>
        <a:p>
          <a:endParaRPr lang="en-US"/>
        </a:p>
      </dgm:t>
    </dgm:pt>
    <dgm:pt modelId="{06881EA6-CE8D-EE4E-AEA1-B8041AA4606B}">
      <dgm:prSet phldrT="[Text]"/>
      <dgm:spPr/>
      <dgm:t>
        <a:bodyPr/>
        <a:lstStyle/>
        <a:p>
          <a:r>
            <a:rPr lang="en-US" dirty="0"/>
            <a:t>Where am I going?</a:t>
          </a:r>
        </a:p>
      </dgm:t>
    </dgm:pt>
    <dgm:pt modelId="{4A3B169A-8DD8-F04C-A41A-A51DF71D5692}" type="parTrans" cxnId="{BB66CA22-AFA6-7748-B6D9-25E2343632C5}">
      <dgm:prSet/>
      <dgm:spPr/>
      <dgm:t>
        <a:bodyPr/>
        <a:lstStyle/>
        <a:p>
          <a:endParaRPr lang="en-US"/>
        </a:p>
      </dgm:t>
    </dgm:pt>
    <dgm:pt modelId="{3A3C80B2-7B94-7649-BD20-2925C20E5B70}" type="sibTrans" cxnId="{BB66CA22-AFA6-7748-B6D9-25E2343632C5}">
      <dgm:prSet/>
      <dgm:spPr/>
      <dgm:t>
        <a:bodyPr/>
        <a:lstStyle/>
        <a:p>
          <a:endParaRPr lang="en-US"/>
        </a:p>
      </dgm:t>
    </dgm:pt>
    <dgm:pt modelId="{92F070DA-EE92-C34F-BB44-A775A06AD225}">
      <dgm:prSet phldrT="[Text]"/>
      <dgm:spPr/>
      <dgm:t>
        <a:bodyPr/>
        <a:lstStyle/>
        <a:p>
          <a:r>
            <a:rPr lang="en-US" dirty="0"/>
            <a:t>How can I get there?</a:t>
          </a:r>
        </a:p>
      </dgm:t>
    </dgm:pt>
    <dgm:pt modelId="{29D5423A-0683-B24A-90F8-C0D202D76FEF}" type="parTrans" cxnId="{BE7EDE25-4BE6-FC44-932A-42D3CA96BE84}">
      <dgm:prSet/>
      <dgm:spPr/>
      <dgm:t>
        <a:bodyPr/>
        <a:lstStyle/>
        <a:p>
          <a:endParaRPr lang="en-US"/>
        </a:p>
      </dgm:t>
    </dgm:pt>
    <dgm:pt modelId="{E10F2A53-94E3-C64D-9432-424F4343D5C3}" type="sibTrans" cxnId="{BE7EDE25-4BE6-FC44-932A-42D3CA96BE84}">
      <dgm:prSet/>
      <dgm:spPr/>
      <dgm:t>
        <a:bodyPr/>
        <a:lstStyle/>
        <a:p>
          <a:endParaRPr lang="en-US"/>
        </a:p>
      </dgm:t>
    </dgm:pt>
    <dgm:pt modelId="{7DE369F3-CE09-C748-BB29-EB4ABB606D93}">
      <dgm:prSet phldrT="[Text]"/>
      <dgm:spPr/>
      <dgm:t>
        <a:bodyPr/>
        <a:lstStyle/>
        <a:p>
          <a:r>
            <a:rPr lang="en-US" dirty="0"/>
            <a:t>Track Your Progress</a:t>
          </a:r>
        </a:p>
      </dgm:t>
    </dgm:pt>
    <dgm:pt modelId="{DB9FA38C-90FE-F244-A023-0B7F3FECEDE0}" type="parTrans" cxnId="{1732976F-D1DF-7144-8739-34471C1AFF77}">
      <dgm:prSet/>
      <dgm:spPr/>
      <dgm:t>
        <a:bodyPr/>
        <a:lstStyle/>
        <a:p>
          <a:endParaRPr lang="en-US"/>
        </a:p>
      </dgm:t>
    </dgm:pt>
    <dgm:pt modelId="{9329ADC5-1300-3742-B03F-5C0DB0305297}" type="sibTrans" cxnId="{1732976F-D1DF-7144-8739-34471C1AFF77}">
      <dgm:prSet/>
      <dgm:spPr/>
      <dgm:t>
        <a:bodyPr/>
        <a:lstStyle/>
        <a:p>
          <a:endParaRPr lang="en-US"/>
        </a:p>
      </dgm:t>
    </dgm:pt>
    <dgm:pt modelId="{38E29DAC-30F1-8444-A7F3-B51013902891}">
      <dgm:prSet phldrT="[Text]"/>
      <dgm:spPr/>
      <dgm:t>
        <a:bodyPr/>
        <a:lstStyle/>
        <a:p>
          <a:r>
            <a:rPr lang="en-US" dirty="0"/>
            <a:t>Projected v. Actual Income</a:t>
          </a:r>
        </a:p>
      </dgm:t>
    </dgm:pt>
    <dgm:pt modelId="{00B05A0E-CDC6-CB4B-B87D-B22398CAAB47}" type="parTrans" cxnId="{3A18E929-FE41-2B4F-912A-756BC037D932}">
      <dgm:prSet/>
      <dgm:spPr/>
      <dgm:t>
        <a:bodyPr/>
        <a:lstStyle/>
        <a:p>
          <a:endParaRPr lang="en-US"/>
        </a:p>
      </dgm:t>
    </dgm:pt>
    <dgm:pt modelId="{F66404A9-3577-7C45-A564-6165B3524668}" type="sibTrans" cxnId="{3A18E929-FE41-2B4F-912A-756BC037D932}">
      <dgm:prSet/>
      <dgm:spPr/>
      <dgm:t>
        <a:bodyPr/>
        <a:lstStyle/>
        <a:p>
          <a:endParaRPr lang="en-US"/>
        </a:p>
      </dgm:t>
    </dgm:pt>
    <dgm:pt modelId="{6ADCAEA1-6AD3-AF45-8C73-0FB552432FA6}">
      <dgm:prSet phldrT="[Text]"/>
      <dgm:spPr/>
      <dgm:t>
        <a:bodyPr/>
        <a:lstStyle/>
        <a:p>
          <a:r>
            <a:rPr lang="en-US" dirty="0"/>
            <a:t>Notebook Tracking</a:t>
          </a:r>
        </a:p>
      </dgm:t>
    </dgm:pt>
    <dgm:pt modelId="{858AFA2F-372B-384C-97E7-32093B6AD4FB}" type="parTrans" cxnId="{4D2F889F-A129-8A42-BFC5-5F5D15547D7D}">
      <dgm:prSet/>
      <dgm:spPr/>
      <dgm:t>
        <a:bodyPr/>
        <a:lstStyle/>
        <a:p>
          <a:endParaRPr lang="en-US"/>
        </a:p>
      </dgm:t>
    </dgm:pt>
    <dgm:pt modelId="{B8ED42A7-C7E3-6F48-986A-CECF149E643E}" type="sibTrans" cxnId="{4D2F889F-A129-8A42-BFC5-5F5D15547D7D}">
      <dgm:prSet/>
      <dgm:spPr/>
      <dgm:t>
        <a:bodyPr/>
        <a:lstStyle/>
        <a:p>
          <a:endParaRPr lang="en-US"/>
        </a:p>
      </dgm:t>
    </dgm:pt>
    <dgm:pt modelId="{27E86238-0BCD-9A49-AA07-460611CC9E3A}">
      <dgm:prSet phldrT="[Text]"/>
      <dgm:spPr/>
      <dgm:t>
        <a:bodyPr/>
        <a:lstStyle/>
        <a:p>
          <a:r>
            <a:rPr lang="en-US" dirty="0"/>
            <a:t>Spending Tracking</a:t>
          </a:r>
        </a:p>
      </dgm:t>
    </dgm:pt>
    <dgm:pt modelId="{91176B16-DF0E-A547-988C-31C2705CE55C}" type="parTrans" cxnId="{E39849CA-5EEE-EE46-A3EF-C5C7CD9D36F9}">
      <dgm:prSet/>
      <dgm:spPr/>
      <dgm:t>
        <a:bodyPr/>
        <a:lstStyle/>
        <a:p>
          <a:endParaRPr lang="en-US"/>
        </a:p>
      </dgm:t>
    </dgm:pt>
    <dgm:pt modelId="{02BC1F76-40C2-C44E-9850-F66BFEFD0B40}" type="sibTrans" cxnId="{E39849CA-5EEE-EE46-A3EF-C5C7CD9D36F9}">
      <dgm:prSet/>
      <dgm:spPr/>
      <dgm:t>
        <a:bodyPr/>
        <a:lstStyle/>
        <a:p>
          <a:endParaRPr lang="en-US"/>
        </a:p>
      </dgm:t>
    </dgm:pt>
    <dgm:pt modelId="{E5B277C9-681A-D245-94AC-A582DFBAC687}" type="pres">
      <dgm:prSet presAssocID="{147861C0-8C59-2A46-86F6-CDDFE1A5119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21962D4-E11C-A34E-A232-B606D87D90EE}" type="pres">
      <dgm:prSet presAssocID="{8277D5A4-EBD1-5D41-B086-7EC57F154B01}" presName="circle1" presStyleLbl="node1" presStyleIdx="0" presStyleCnt="3"/>
      <dgm:spPr/>
    </dgm:pt>
    <dgm:pt modelId="{464C7395-7216-AF4E-AF28-81CB9B426D8C}" type="pres">
      <dgm:prSet presAssocID="{8277D5A4-EBD1-5D41-B086-7EC57F154B01}" presName="space" presStyleCnt="0"/>
      <dgm:spPr/>
    </dgm:pt>
    <dgm:pt modelId="{87430308-00F9-E341-AC00-16C206AE0F10}" type="pres">
      <dgm:prSet presAssocID="{8277D5A4-EBD1-5D41-B086-7EC57F154B01}" presName="rect1" presStyleLbl="alignAcc1" presStyleIdx="0" presStyleCnt="3"/>
      <dgm:spPr/>
    </dgm:pt>
    <dgm:pt modelId="{73C9C064-D979-164B-8248-F823889408F2}" type="pres">
      <dgm:prSet presAssocID="{06A3B6BD-1B14-134A-A6D9-BDB2DF945E60}" presName="vertSpace2" presStyleLbl="node1" presStyleIdx="0" presStyleCnt="3"/>
      <dgm:spPr/>
    </dgm:pt>
    <dgm:pt modelId="{22AA3521-4EBB-414C-8D33-2058557A8E12}" type="pres">
      <dgm:prSet presAssocID="{06A3B6BD-1B14-134A-A6D9-BDB2DF945E60}" presName="circle2" presStyleLbl="node1" presStyleIdx="1" presStyleCnt="3"/>
      <dgm:spPr/>
    </dgm:pt>
    <dgm:pt modelId="{7BB86135-49D4-FC45-AD73-ACF190078F33}" type="pres">
      <dgm:prSet presAssocID="{06A3B6BD-1B14-134A-A6D9-BDB2DF945E60}" presName="rect2" presStyleLbl="alignAcc1" presStyleIdx="1" presStyleCnt="3"/>
      <dgm:spPr/>
    </dgm:pt>
    <dgm:pt modelId="{5A405CB6-9D96-BC4D-B21A-B9E11958D75B}" type="pres">
      <dgm:prSet presAssocID="{7DE369F3-CE09-C748-BB29-EB4ABB606D93}" presName="vertSpace3" presStyleLbl="node1" presStyleIdx="1" presStyleCnt="3"/>
      <dgm:spPr/>
    </dgm:pt>
    <dgm:pt modelId="{3C52E9B8-5A51-5647-ADC1-230C2CA304CB}" type="pres">
      <dgm:prSet presAssocID="{7DE369F3-CE09-C748-BB29-EB4ABB606D93}" presName="circle3" presStyleLbl="node1" presStyleIdx="2" presStyleCnt="3"/>
      <dgm:spPr/>
    </dgm:pt>
    <dgm:pt modelId="{C185748E-8E95-7245-8FD3-4AA1E4DF16A4}" type="pres">
      <dgm:prSet presAssocID="{7DE369F3-CE09-C748-BB29-EB4ABB606D93}" presName="rect3" presStyleLbl="alignAcc1" presStyleIdx="2" presStyleCnt="3"/>
      <dgm:spPr/>
    </dgm:pt>
    <dgm:pt modelId="{E239B239-DCF1-124B-878D-CDB3FC3E4A9D}" type="pres">
      <dgm:prSet presAssocID="{8277D5A4-EBD1-5D41-B086-7EC57F154B01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3BCED827-BA53-AF48-890D-6EEFCA11704D}" type="pres">
      <dgm:prSet presAssocID="{8277D5A4-EBD1-5D41-B086-7EC57F154B01}" presName="rect1ChTx" presStyleLbl="alignAcc1" presStyleIdx="2" presStyleCnt="3">
        <dgm:presLayoutVars>
          <dgm:bulletEnabled val="1"/>
        </dgm:presLayoutVars>
      </dgm:prSet>
      <dgm:spPr/>
    </dgm:pt>
    <dgm:pt modelId="{4EB04DE0-9A4A-5F4D-934C-ACB7D354648E}" type="pres">
      <dgm:prSet presAssocID="{06A3B6BD-1B14-134A-A6D9-BDB2DF945E60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A5848201-9A47-724F-BE54-AC2B1835896F}" type="pres">
      <dgm:prSet presAssocID="{06A3B6BD-1B14-134A-A6D9-BDB2DF945E60}" presName="rect2ChTx" presStyleLbl="alignAcc1" presStyleIdx="2" presStyleCnt="3">
        <dgm:presLayoutVars>
          <dgm:bulletEnabled val="1"/>
        </dgm:presLayoutVars>
      </dgm:prSet>
      <dgm:spPr/>
    </dgm:pt>
    <dgm:pt modelId="{BA887CBC-FDF8-CC43-BDD5-E48DB934F17E}" type="pres">
      <dgm:prSet presAssocID="{7DE369F3-CE09-C748-BB29-EB4ABB606D93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A98394FD-0BAF-C042-9F66-27E2DDE64D4D}" type="pres">
      <dgm:prSet presAssocID="{7DE369F3-CE09-C748-BB29-EB4ABB606D93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75C78D07-E073-7940-8D07-D2FD2E8970EC}" type="presOf" srcId="{27E86238-0BCD-9A49-AA07-460611CC9E3A}" destId="{A98394FD-0BAF-C042-9F66-27E2DDE64D4D}" srcOrd="0" destOrd="1" presId="urn:microsoft.com/office/officeart/2005/8/layout/target3"/>
    <dgm:cxn modelId="{32940611-CA65-B54E-96A6-F1B963B58279}" type="presOf" srcId="{06881EA6-CE8D-EE4E-AEA1-B8041AA4606B}" destId="{A5848201-9A47-724F-BE54-AC2B1835896F}" srcOrd="0" destOrd="0" presId="urn:microsoft.com/office/officeart/2005/8/layout/target3"/>
    <dgm:cxn modelId="{E2A11313-A753-4145-80A4-3DAF3BE61E53}" type="presOf" srcId="{8277D5A4-EBD1-5D41-B086-7EC57F154B01}" destId="{87430308-00F9-E341-AC00-16C206AE0F10}" srcOrd="0" destOrd="0" presId="urn:microsoft.com/office/officeart/2005/8/layout/target3"/>
    <dgm:cxn modelId="{BB66CA22-AFA6-7748-B6D9-25E2343632C5}" srcId="{06A3B6BD-1B14-134A-A6D9-BDB2DF945E60}" destId="{06881EA6-CE8D-EE4E-AEA1-B8041AA4606B}" srcOrd="0" destOrd="0" parTransId="{4A3B169A-8DD8-F04C-A41A-A51DF71D5692}" sibTransId="{3A3C80B2-7B94-7649-BD20-2925C20E5B70}"/>
    <dgm:cxn modelId="{82009E23-E271-6240-A3FB-7F5853785EE4}" type="presOf" srcId="{06A3B6BD-1B14-134A-A6D9-BDB2DF945E60}" destId="{4EB04DE0-9A4A-5F4D-934C-ACB7D354648E}" srcOrd="1" destOrd="0" presId="urn:microsoft.com/office/officeart/2005/8/layout/target3"/>
    <dgm:cxn modelId="{BE7EDE25-4BE6-FC44-932A-42D3CA96BE84}" srcId="{06A3B6BD-1B14-134A-A6D9-BDB2DF945E60}" destId="{92F070DA-EE92-C34F-BB44-A775A06AD225}" srcOrd="1" destOrd="0" parTransId="{29D5423A-0683-B24A-90F8-C0D202D76FEF}" sibTransId="{E10F2A53-94E3-C64D-9432-424F4343D5C3}"/>
    <dgm:cxn modelId="{3A18E929-FE41-2B4F-912A-756BC037D932}" srcId="{7DE369F3-CE09-C748-BB29-EB4ABB606D93}" destId="{38E29DAC-30F1-8444-A7F3-B51013902891}" srcOrd="0" destOrd="0" parTransId="{00B05A0E-CDC6-CB4B-B87D-B22398CAAB47}" sibTransId="{F66404A9-3577-7C45-A564-6165B3524668}"/>
    <dgm:cxn modelId="{9C5AFE29-86F8-BB47-8AF5-45F396FB26F2}" type="presOf" srcId="{147861C0-8C59-2A46-86F6-CDDFE1A51195}" destId="{E5B277C9-681A-D245-94AC-A582DFBAC687}" srcOrd="0" destOrd="0" presId="urn:microsoft.com/office/officeart/2005/8/layout/target3"/>
    <dgm:cxn modelId="{CB4C6336-FE95-954D-9EBD-4D3CD0F42D38}" type="presOf" srcId="{8137D405-CDBC-7942-B316-F5AC8473C213}" destId="{3BCED827-BA53-AF48-890D-6EEFCA11704D}" srcOrd="0" destOrd="0" presId="urn:microsoft.com/office/officeart/2005/8/layout/target3"/>
    <dgm:cxn modelId="{65DBE845-C1BE-F14C-976D-FF2A8C14AB0A}" type="presOf" srcId="{8277D5A4-EBD1-5D41-B086-7EC57F154B01}" destId="{E239B239-DCF1-124B-878D-CDB3FC3E4A9D}" srcOrd="1" destOrd="0" presId="urn:microsoft.com/office/officeart/2005/8/layout/target3"/>
    <dgm:cxn modelId="{E6FA7E4C-D438-4A46-8DA3-57ACED7AA6C0}" type="presOf" srcId="{38E29DAC-30F1-8444-A7F3-B51013902891}" destId="{A98394FD-0BAF-C042-9F66-27E2DDE64D4D}" srcOrd="0" destOrd="0" presId="urn:microsoft.com/office/officeart/2005/8/layout/target3"/>
    <dgm:cxn modelId="{01A9C85C-801F-9F46-AA70-D3E6EBD4EEB2}" srcId="{8277D5A4-EBD1-5D41-B086-7EC57F154B01}" destId="{8137D405-CDBC-7942-B316-F5AC8473C213}" srcOrd="0" destOrd="0" parTransId="{F3212771-0644-0E44-810F-A4851B78C274}" sibTransId="{BFCDAC72-F75D-7741-9294-FA50DD411148}"/>
    <dgm:cxn modelId="{1732976F-D1DF-7144-8739-34471C1AFF77}" srcId="{147861C0-8C59-2A46-86F6-CDDFE1A51195}" destId="{7DE369F3-CE09-C748-BB29-EB4ABB606D93}" srcOrd="2" destOrd="0" parTransId="{DB9FA38C-90FE-F244-A023-0B7F3FECEDE0}" sibTransId="{9329ADC5-1300-3742-B03F-5C0DB0305297}"/>
    <dgm:cxn modelId="{73BC3C84-B3FF-0B4D-B49D-60934B1CFEF7}" type="presOf" srcId="{6ADCAEA1-6AD3-AF45-8C73-0FB552432FA6}" destId="{3BCED827-BA53-AF48-890D-6EEFCA11704D}" srcOrd="0" destOrd="1" presId="urn:microsoft.com/office/officeart/2005/8/layout/target3"/>
    <dgm:cxn modelId="{4D2F889F-A129-8A42-BFC5-5F5D15547D7D}" srcId="{8277D5A4-EBD1-5D41-B086-7EC57F154B01}" destId="{6ADCAEA1-6AD3-AF45-8C73-0FB552432FA6}" srcOrd="1" destOrd="0" parTransId="{858AFA2F-372B-384C-97E7-32093B6AD4FB}" sibTransId="{B8ED42A7-C7E3-6F48-986A-CECF149E643E}"/>
    <dgm:cxn modelId="{D674979F-E47D-964E-AD80-5B55816FC9AF}" srcId="{147861C0-8C59-2A46-86F6-CDDFE1A51195}" destId="{06A3B6BD-1B14-134A-A6D9-BDB2DF945E60}" srcOrd="1" destOrd="0" parTransId="{13933260-8A1D-B345-B08D-5DB81F6E9120}" sibTransId="{90B8CFC1-456C-7C40-8F3C-9CD8F5CCBC43}"/>
    <dgm:cxn modelId="{03E519A0-1EB7-8C4D-9EC5-4E9852D7B472}" type="presOf" srcId="{7DE369F3-CE09-C748-BB29-EB4ABB606D93}" destId="{C185748E-8E95-7245-8FD3-4AA1E4DF16A4}" srcOrd="0" destOrd="0" presId="urn:microsoft.com/office/officeart/2005/8/layout/target3"/>
    <dgm:cxn modelId="{664959B5-CA2E-B846-8771-C488D1E057BC}" type="presOf" srcId="{06A3B6BD-1B14-134A-A6D9-BDB2DF945E60}" destId="{7BB86135-49D4-FC45-AD73-ACF190078F33}" srcOrd="0" destOrd="0" presId="urn:microsoft.com/office/officeart/2005/8/layout/target3"/>
    <dgm:cxn modelId="{E39849CA-5EEE-EE46-A3EF-C5C7CD9D36F9}" srcId="{7DE369F3-CE09-C748-BB29-EB4ABB606D93}" destId="{27E86238-0BCD-9A49-AA07-460611CC9E3A}" srcOrd="1" destOrd="0" parTransId="{91176B16-DF0E-A547-988C-31C2705CE55C}" sibTransId="{02BC1F76-40C2-C44E-9850-F66BFEFD0B40}"/>
    <dgm:cxn modelId="{7998A0CC-B943-114C-9394-47FF2A283170}" type="presOf" srcId="{7DE369F3-CE09-C748-BB29-EB4ABB606D93}" destId="{BA887CBC-FDF8-CC43-BDD5-E48DB934F17E}" srcOrd="1" destOrd="0" presId="urn:microsoft.com/office/officeart/2005/8/layout/target3"/>
    <dgm:cxn modelId="{6F0E77E7-2AC1-9741-BE6C-7CA73348B022}" srcId="{147861C0-8C59-2A46-86F6-CDDFE1A51195}" destId="{8277D5A4-EBD1-5D41-B086-7EC57F154B01}" srcOrd="0" destOrd="0" parTransId="{84CCDCA4-8AF9-8142-99E8-95EA0BD0F746}" sibTransId="{6688B923-1561-384A-B74D-C54DF5F009A3}"/>
    <dgm:cxn modelId="{D0D36AFA-DD72-1B4E-B6F2-5F1C5F71AE56}" type="presOf" srcId="{92F070DA-EE92-C34F-BB44-A775A06AD225}" destId="{A5848201-9A47-724F-BE54-AC2B1835896F}" srcOrd="0" destOrd="1" presId="urn:microsoft.com/office/officeart/2005/8/layout/target3"/>
    <dgm:cxn modelId="{FFAEA928-8719-804E-8D24-7AE9532F6383}" type="presParOf" srcId="{E5B277C9-681A-D245-94AC-A582DFBAC687}" destId="{421962D4-E11C-A34E-A232-B606D87D90EE}" srcOrd="0" destOrd="0" presId="urn:microsoft.com/office/officeart/2005/8/layout/target3"/>
    <dgm:cxn modelId="{C9B613FF-F547-F942-8A50-76E3B1391DBF}" type="presParOf" srcId="{E5B277C9-681A-D245-94AC-A582DFBAC687}" destId="{464C7395-7216-AF4E-AF28-81CB9B426D8C}" srcOrd="1" destOrd="0" presId="urn:microsoft.com/office/officeart/2005/8/layout/target3"/>
    <dgm:cxn modelId="{6B1D19AB-1C2B-554C-B438-0A72C122868C}" type="presParOf" srcId="{E5B277C9-681A-D245-94AC-A582DFBAC687}" destId="{87430308-00F9-E341-AC00-16C206AE0F10}" srcOrd="2" destOrd="0" presId="urn:microsoft.com/office/officeart/2005/8/layout/target3"/>
    <dgm:cxn modelId="{5E1B23D4-B9CF-8244-83CF-41DB2F27A7D4}" type="presParOf" srcId="{E5B277C9-681A-D245-94AC-A582DFBAC687}" destId="{73C9C064-D979-164B-8248-F823889408F2}" srcOrd="3" destOrd="0" presId="urn:microsoft.com/office/officeart/2005/8/layout/target3"/>
    <dgm:cxn modelId="{5CD7934C-EB0F-F544-8222-DAE4DC920CCB}" type="presParOf" srcId="{E5B277C9-681A-D245-94AC-A582DFBAC687}" destId="{22AA3521-4EBB-414C-8D33-2058557A8E12}" srcOrd="4" destOrd="0" presId="urn:microsoft.com/office/officeart/2005/8/layout/target3"/>
    <dgm:cxn modelId="{37FC5F04-638D-4440-8669-974C616A0001}" type="presParOf" srcId="{E5B277C9-681A-D245-94AC-A582DFBAC687}" destId="{7BB86135-49D4-FC45-AD73-ACF190078F33}" srcOrd="5" destOrd="0" presId="urn:microsoft.com/office/officeart/2005/8/layout/target3"/>
    <dgm:cxn modelId="{17764AD3-8099-0740-818B-5734F1E19E71}" type="presParOf" srcId="{E5B277C9-681A-D245-94AC-A582DFBAC687}" destId="{5A405CB6-9D96-BC4D-B21A-B9E11958D75B}" srcOrd="6" destOrd="0" presId="urn:microsoft.com/office/officeart/2005/8/layout/target3"/>
    <dgm:cxn modelId="{E58F6ADD-5054-2740-83A4-9FE8921F40EF}" type="presParOf" srcId="{E5B277C9-681A-D245-94AC-A582DFBAC687}" destId="{3C52E9B8-5A51-5647-ADC1-230C2CA304CB}" srcOrd="7" destOrd="0" presId="urn:microsoft.com/office/officeart/2005/8/layout/target3"/>
    <dgm:cxn modelId="{043A5B6F-A091-6E47-A6BD-0C979784E02D}" type="presParOf" srcId="{E5B277C9-681A-D245-94AC-A582DFBAC687}" destId="{C185748E-8E95-7245-8FD3-4AA1E4DF16A4}" srcOrd="8" destOrd="0" presId="urn:microsoft.com/office/officeart/2005/8/layout/target3"/>
    <dgm:cxn modelId="{B2589631-FC4B-CB45-AB86-D40E865A6A33}" type="presParOf" srcId="{E5B277C9-681A-D245-94AC-A582DFBAC687}" destId="{E239B239-DCF1-124B-878D-CDB3FC3E4A9D}" srcOrd="9" destOrd="0" presId="urn:microsoft.com/office/officeart/2005/8/layout/target3"/>
    <dgm:cxn modelId="{A1AC2277-608B-2041-B699-F1C7D6FF5738}" type="presParOf" srcId="{E5B277C9-681A-D245-94AC-A582DFBAC687}" destId="{3BCED827-BA53-AF48-890D-6EEFCA11704D}" srcOrd="10" destOrd="0" presId="urn:microsoft.com/office/officeart/2005/8/layout/target3"/>
    <dgm:cxn modelId="{E8724D34-8FB5-C04D-B836-22E10280C696}" type="presParOf" srcId="{E5B277C9-681A-D245-94AC-A582DFBAC687}" destId="{4EB04DE0-9A4A-5F4D-934C-ACB7D354648E}" srcOrd="11" destOrd="0" presId="urn:microsoft.com/office/officeart/2005/8/layout/target3"/>
    <dgm:cxn modelId="{D173956A-ED3B-4C49-B96E-6D41597E4D72}" type="presParOf" srcId="{E5B277C9-681A-D245-94AC-A582DFBAC687}" destId="{A5848201-9A47-724F-BE54-AC2B1835896F}" srcOrd="12" destOrd="0" presId="urn:microsoft.com/office/officeart/2005/8/layout/target3"/>
    <dgm:cxn modelId="{23653C3C-A2E2-704D-A000-A1EAE1A36BEE}" type="presParOf" srcId="{E5B277C9-681A-D245-94AC-A582DFBAC687}" destId="{BA887CBC-FDF8-CC43-BDD5-E48DB934F17E}" srcOrd="13" destOrd="0" presId="urn:microsoft.com/office/officeart/2005/8/layout/target3"/>
    <dgm:cxn modelId="{53762CCA-922C-C342-AC4A-4B98180326E8}" type="presParOf" srcId="{E5B277C9-681A-D245-94AC-A582DFBAC687}" destId="{A98394FD-0BAF-C042-9F66-27E2DDE64D4D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7861C0-8C59-2A46-86F6-CDDFE1A51195}" type="doc">
      <dgm:prSet loTypeId="urn:microsoft.com/office/officeart/2005/8/layout/target3" loCatId="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277D5A4-EBD1-5D41-B086-7EC57F154B01}">
      <dgm:prSet phldrT="[Text]"/>
      <dgm:spPr/>
      <dgm:t>
        <a:bodyPr/>
        <a:lstStyle/>
        <a:p>
          <a:r>
            <a:rPr lang="en-US" dirty="0"/>
            <a:t>Set Targets</a:t>
          </a:r>
        </a:p>
      </dgm:t>
    </dgm:pt>
    <dgm:pt modelId="{84CCDCA4-8AF9-8142-99E8-95EA0BD0F746}" type="parTrans" cxnId="{6F0E77E7-2AC1-9741-BE6C-7CA73348B022}">
      <dgm:prSet/>
      <dgm:spPr/>
      <dgm:t>
        <a:bodyPr/>
        <a:lstStyle/>
        <a:p>
          <a:endParaRPr lang="en-US"/>
        </a:p>
      </dgm:t>
    </dgm:pt>
    <dgm:pt modelId="{6688B923-1561-384A-B74D-C54DF5F009A3}" type="sibTrans" cxnId="{6F0E77E7-2AC1-9741-BE6C-7CA73348B022}">
      <dgm:prSet/>
      <dgm:spPr/>
      <dgm:t>
        <a:bodyPr/>
        <a:lstStyle/>
        <a:p>
          <a:endParaRPr lang="en-US"/>
        </a:p>
      </dgm:t>
    </dgm:pt>
    <dgm:pt modelId="{8137D405-CDBC-7942-B316-F5AC8473C213}">
      <dgm:prSet phldrT="[Text]"/>
      <dgm:spPr/>
      <dgm:t>
        <a:bodyPr/>
        <a:lstStyle/>
        <a:p>
          <a:r>
            <a:rPr lang="en-US" dirty="0"/>
            <a:t>What can be eliminated, reduced or added?</a:t>
          </a:r>
        </a:p>
      </dgm:t>
    </dgm:pt>
    <dgm:pt modelId="{F3212771-0644-0E44-810F-A4851B78C274}" type="parTrans" cxnId="{01A9C85C-801F-9F46-AA70-D3E6EBD4EEB2}">
      <dgm:prSet/>
      <dgm:spPr/>
      <dgm:t>
        <a:bodyPr/>
        <a:lstStyle/>
        <a:p>
          <a:endParaRPr lang="en-US"/>
        </a:p>
      </dgm:t>
    </dgm:pt>
    <dgm:pt modelId="{BFCDAC72-F75D-7741-9294-FA50DD411148}" type="sibTrans" cxnId="{01A9C85C-801F-9F46-AA70-D3E6EBD4EEB2}">
      <dgm:prSet/>
      <dgm:spPr/>
      <dgm:t>
        <a:bodyPr/>
        <a:lstStyle/>
        <a:p>
          <a:endParaRPr lang="en-US"/>
        </a:p>
      </dgm:t>
    </dgm:pt>
    <dgm:pt modelId="{06A3B6BD-1B14-134A-A6D9-BDB2DF945E60}">
      <dgm:prSet phldrT="[Text]"/>
      <dgm:spPr/>
      <dgm:t>
        <a:bodyPr/>
        <a:lstStyle/>
        <a:p>
          <a:r>
            <a:rPr lang="en-US" dirty="0"/>
            <a:t>Record Savings</a:t>
          </a:r>
        </a:p>
      </dgm:t>
    </dgm:pt>
    <dgm:pt modelId="{13933260-8A1D-B345-B08D-5DB81F6E9120}" type="parTrans" cxnId="{D674979F-E47D-964E-AD80-5B55816FC9AF}">
      <dgm:prSet/>
      <dgm:spPr/>
      <dgm:t>
        <a:bodyPr/>
        <a:lstStyle/>
        <a:p>
          <a:endParaRPr lang="en-US"/>
        </a:p>
      </dgm:t>
    </dgm:pt>
    <dgm:pt modelId="{90B8CFC1-456C-7C40-8F3C-9CD8F5CCBC43}" type="sibTrans" cxnId="{D674979F-E47D-964E-AD80-5B55816FC9AF}">
      <dgm:prSet/>
      <dgm:spPr/>
      <dgm:t>
        <a:bodyPr/>
        <a:lstStyle/>
        <a:p>
          <a:endParaRPr lang="en-US"/>
        </a:p>
      </dgm:t>
    </dgm:pt>
    <dgm:pt modelId="{06881EA6-CE8D-EE4E-AEA1-B8041AA4606B}">
      <dgm:prSet phldrT="[Text]"/>
      <dgm:spPr/>
      <dgm:t>
        <a:bodyPr/>
        <a:lstStyle/>
        <a:p>
          <a:r>
            <a:rPr lang="en-US" dirty="0"/>
            <a:t>What did I save?</a:t>
          </a:r>
        </a:p>
      </dgm:t>
    </dgm:pt>
    <dgm:pt modelId="{4A3B169A-8DD8-F04C-A41A-A51DF71D5692}" type="parTrans" cxnId="{BB66CA22-AFA6-7748-B6D9-25E2343632C5}">
      <dgm:prSet/>
      <dgm:spPr/>
      <dgm:t>
        <a:bodyPr/>
        <a:lstStyle/>
        <a:p>
          <a:endParaRPr lang="en-US"/>
        </a:p>
      </dgm:t>
    </dgm:pt>
    <dgm:pt modelId="{3A3C80B2-7B94-7649-BD20-2925C20E5B70}" type="sibTrans" cxnId="{BB66CA22-AFA6-7748-B6D9-25E2343632C5}">
      <dgm:prSet/>
      <dgm:spPr/>
      <dgm:t>
        <a:bodyPr/>
        <a:lstStyle/>
        <a:p>
          <a:endParaRPr lang="en-US"/>
        </a:p>
      </dgm:t>
    </dgm:pt>
    <dgm:pt modelId="{7DE369F3-CE09-C748-BB29-EB4ABB606D93}">
      <dgm:prSet phldrT="[Text]"/>
      <dgm:spPr/>
      <dgm:t>
        <a:bodyPr/>
        <a:lstStyle/>
        <a:p>
          <a:r>
            <a:rPr lang="en-US" dirty="0"/>
            <a:t>Plan for Sustainability</a:t>
          </a:r>
        </a:p>
      </dgm:t>
    </dgm:pt>
    <dgm:pt modelId="{DB9FA38C-90FE-F244-A023-0B7F3FECEDE0}" type="parTrans" cxnId="{1732976F-D1DF-7144-8739-34471C1AFF77}">
      <dgm:prSet/>
      <dgm:spPr/>
      <dgm:t>
        <a:bodyPr/>
        <a:lstStyle/>
        <a:p>
          <a:endParaRPr lang="en-US"/>
        </a:p>
      </dgm:t>
    </dgm:pt>
    <dgm:pt modelId="{9329ADC5-1300-3742-B03F-5C0DB0305297}" type="sibTrans" cxnId="{1732976F-D1DF-7144-8739-34471C1AFF77}">
      <dgm:prSet/>
      <dgm:spPr/>
      <dgm:t>
        <a:bodyPr/>
        <a:lstStyle/>
        <a:p>
          <a:endParaRPr lang="en-US"/>
        </a:p>
      </dgm:t>
    </dgm:pt>
    <dgm:pt modelId="{38E29DAC-30F1-8444-A7F3-B51013902891}">
      <dgm:prSet phldrT="[Text]"/>
      <dgm:spPr/>
      <dgm:t>
        <a:bodyPr/>
        <a:lstStyle/>
        <a:p>
          <a:r>
            <a:rPr lang="en-US" dirty="0"/>
            <a:t>How can I continue to make progress?</a:t>
          </a:r>
        </a:p>
      </dgm:t>
    </dgm:pt>
    <dgm:pt modelId="{00B05A0E-CDC6-CB4B-B87D-B22398CAAB47}" type="parTrans" cxnId="{3A18E929-FE41-2B4F-912A-756BC037D932}">
      <dgm:prSet/>
      <dgm:spPr/>
      <dgm:t>
        <a:bodyPr/>
        <a:lstStyle/>
        <a:p>
          <a:endParaRPr lang="en-US"/>
        </a:p>
      </dgm:t>
    </dgm:pt>
    <dgm:pt modelId="{F66404A9-3577-7C45-A564-6165B3524668}" type="sibTrans" cxnId="{3A18E929-FE41-2B4F-912A-756BC037D932}">
      <dgm:prSet/>
      <dgm:spPr/>
      <dgm:t>
        <a:bodyPr/>
        <a:lstStyle/>
        <a:p>
          <a:endParaRPr lang="en-US"/>
        </a:p>
      </dgm:t>
    </dgm:pt>
    <dgm:pt modelId="{BE54A50E-3106-2F40-992A-83479C29A963}">
      <dgm:prSet phldrT="[Text]"/>
      <dgm:spPr/>
      <dgm:t>
        <a:bodyPr/>
        <a:lstStyle/>
        <a:p>
          <a:r>
            <a:rPr lang="en-US" dirty="0"/>
            <a:t>How to meet targets?</a:t>
          </a:r>
        </a:p>
      </dgm:t>
    </dgm:pt>
    <dgm:pt modelId="{A70EE72F-E1E6-3646-B956-23C9C39A8455}" type="parTrans" cxnId="{CC086989-7FAB-A741-A3EF-6E84606910AF}">
      <dgm:prSet/>
      <dgm:spPr/>
      <dgm:t>
        <a:bodyPr/>
        <a:lstStyle/>
        <a:p>
          <a:endParaRPr lang="en-US"/>
        </a:p>
      </dgm:t>
    </dgm:pt>
    <dgm:pt modelId="{80B3B6F3-FDF2-7E42-80E2-366613B51A20}" type="sibTrans" cxnId="{CC086989-7FAB-A741-A3EF-6E84606910AF}">
      <dgm:prSet/>
      <dgm:spPr/>
      <dgm:t>
        <a:bodyPr/>
        <a:lstStyle/>
        <a:p>
          <a:endParaRPr lang="en-US"/>
        </a:p>
      </dgm:t>
    </dgm:pt>
    <dgm:pt modelId="{DBFB710E-40E1-DB40-AE5A-C3B5C57F79F0}">
      <dgm:prSet phldrT="[Text]"/>
      <dgm:spPr/>
      <dgm:t>
        <a:bodyPr/>
        <a:lstStyle/>
        <a:p>
          <a:r>
            <a:rPr lang="en-US" dirty="0"/>
            <a:t>What helped me most?</a:t>
          </a:r>
        </a:p>
      </dgm:t>
    </dgm:pt>
    <dgm:pt modelId="{CFF98C3E-C987-0343-9731-6BFF0AA628A3}" type="parTrans" cxnId="{132B7CA9-0B8A-DC4C-9E18-D4E96EE6A757}">
      <dgm:prSet/>
      <dgm:spPr/>
      <dgm:t>
        <a:bodyPr/>
        <a:lstStyle/>
        <a:p>
          <a:endParaRPr lang="en-US"/>
        </a:p>
      </dgm:t>
    </dgm:pt>
    <dgm:pt modelId="{F0D9ED66-3B69-2D43-9764-C4ED6A152985}" type="sibTrans" cxnId="{132B7CA9-0B8A-DC4C-9E18-D4E96EE6A757}">
      <dgm:prSet/>
      <dgm:spPr/>
      <dgm:t>
        <a:bodyPr/>
        <a:lstStyle/>
        <a:p>
          <a:endParaRPr lang="en-US"/>
        </a:p>
      </dgm:t>
    </dgm:pt>
    <dgm:pt modelId="{9180AA1F-FD42-A34B-BC74-54F59AE2ED7A}">
      <dgm:prSet phldrT="[Text]"/>
      <dgm:spPr/>
      <dgm:t>
        <a:bodyPr/>
        <a:lstStyle/>
        <a:p>
          <a:r>
            <a:rPr lang="en-US" dirty="0"/>
            <a:t>What events helped / kept me from saving?</a:t>
          </a:r>
        </a:p>
      </dgm:t>
    </dgm:pt>
    <dgm:pt modelId="{15FD0751-5C20-254D-B661-53F4EF220217}" type="parTrans" cxnId="{C70847E7-18E8-2045-95FA-CFE5DB56B6C2}">
      <dgm:prSet/>
      <dgm:spPr/>
      <dgm:t>
        <a:bodyPr/>
        <a:lstStyle/>
        <a:p>
          <a:endParaRPr lang="en-US"/>
        </a:p>
      </dgm:t>
    </dgm:pt>
    <dgm:pt modelId="{A4CCAE22-B434-A747-9FA3-D2235F6A92AA}" type="sibTrans" cxnId="{C70847E7-18E8-2045-95FA-CFE5DB56B6C2}">
      <dgm:prSet/>
      <dgm:spPr/>
      <dgm:t>
        <a:bodyPr/>
        <a:lstStyle/>
        <a:p>
          <a:endParaRPr lang="en-US"/>
        </a:p>
      </dgm:t>
    </dgm:pt>
    <dgm:pt modelId="{E5B277C9-681A-D245-94AC-A582DFBAC687}" type="pres">
      <dgm:prSet presAssocID="{147861C0-8C59-2A46-86F6-CDDFE1A5119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21962D4-E11C-A34E-A232-B606D87D90EE}" type="pres">
      <dgm:prSet presAssocID="{8277D5A4-EBD1-5D41-B086-7EC57F154B01}" presName="circle1" presStyleLbl="node1" presStyleIdx="0" presStyleCnt="3"/>
      <dgm:spPr/>
    </dgm:pt>
    <dgm:pt modelId="{464C7395-7216-AF4E-AF28-81CB9B426D8C}" type="pres">
      <dgm:prSet presAssocID="{8277D5A4-EBD1-5D41-B086-7EC57F154B01}" presName="space" presStyleCnt="0"/>
      <dgm:spPr/>
    </dgm:pt>
    <dgm:pt modelId="{87430308-00F9-E341-AC00-16C206AE0F10}" type="pres">
      <dgm:prSet presAssocID="{8277D5A4-EBD1-5D41-B086-7EC57F154B01}" presName="rect1" presStyleLbl="alignAcc1" presStyleIdx="0" presStyleCnt="3"/>
      <dgm:spPr/>
    </dgm:pt>
    <dgm:pt modelId="{73C9C064-D979-164B-8248-F823889408F2}" type="pres">
      <dgm:prSet presAssocID="{06A3B6BD-1B14-134A-A6D9-BDB2DF945E60}" presName="vertSpace2" presStyleLbl="node1" presStyleIdx="0" presStyleCnt="3"/>
      <dgm:spPr/>
    </dgm:pt>
    <dgm:pt modelId="{22AA3521-4EBB-414C-8D33-2058557A8E12}" type="pres">
      <dgm:prSet presAssocID="{06A3B6BD-1B14-134A-A6D9-BDB2DF945E60}" presName="circle2" presStyleLbl="node1" presStyleIdx="1" presStyleCnt="3"/>
      <dgm:spPr/>
    </dgm:pt>
    <dgm:pt modelId="{7BB86135-49D4-FC45-AD73-ACF190078F33}" type="pres">
      <dgm:prSet presAssocID="{06A3B6BD-1B14-134A-A6D9-BDB2DF945E60}" presName="rect2" presStyleLbl="alignAcc1" presStyleIdx="1" presStyleCnt="3"/>
      <dgm:spPr/>
    </dgm:pt>
    <dgm:pt modelId="{5A405CB6-9D96-BC4D-B21A-B9E11958D75B}" type="pres">
      <dgm:prSet presAssocID="{7DE369F3-CE09-C748-BB29-EB4ABB606D93}" presName="vertSpace3" presStyleLbl="node1" presStyleIdx="1" presStyleCnt="3"/>
      <dgm:spPr/>
    </dgm:pt>
    <dgm:pt modelId="{3C52E9B8-5A51-5647-ADC1-230C2CA304CB}" type="pres">
      <dgm:prSet presAssocID="{7DE369F3-CE09-C748-BB29-EB4ABB606D93}" presName="circle3" presStyleLbl="node1" presStyleIdx="2" presStyleCnt="3"/>
      <dgm:spPr/>
    </dgm:pt>
    <dgm:pt modelId="{C185748E-8E95-7245-8FD3-4AA1E4DF16A4}" type="pres">
      <dgm:prSet presAssocID="{7DE369F3-CE09-C748-BB29-EB4ABB606D93}" presName="rect3" presStyleLbl="alignAcc1" presStyleIdx="2" presStyleCnt="3"/>
      <dgm:spPr/>
    </dgm:pt>
    <dgm:pt modelId="{E239B239-DCF1-124B-878D-CDB3FC3E4A9D}" type="pres">
      <dgm:prSet presAssocID="{8277D5A4-EBD1-5D41-B086-7EC57F154B01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3BCED827-BA53-AF48-890D-6EEFCA11704D}" type="pres">
      <dgm:prSet presAssocID="{8277D5A4-EBD1-5D41-B086-7EC57F154B01}" presName="rect1ChTx" presStyleLbl="alignAcc1" presStyleIdx="2" presStyleCnt="3">
        <dgm:presLayoutVars>
          <dgm:bulletEnabled val="1"/>
        </dgm:presLayoutVars>
      </dgm:prSet>
      <dgm:spPr/>
    </dgm:pt>
    <dgm:pt modelId="{4EB04DE0-9A4A-5F4D-934C-ACB7D354648E}" type="pres">
      <dgm:prSet presAssocID="{06A3B6BD-1B14-134A-A6D9-BDB2DF945E60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A5848201-9A47-724F-BE54-AC2B1835896F}" type="pres">
      <dgm:prSet presAssocID="{06A3B6BD-1B14-134A-A6D9-BDB2DF945E60}" presName="rect2ChTx" presStyleLbl="alignAcc1" presStyleIdx="2" presStyleCnt="3">
        <dgm:presLayoutVars>
          <dgm:bulletEnabled val="1"/>
        </dgm:presLayoutVars>
      </dgm:prSet>
      <dgm:spPr/>
    </dgm:pt>
    <dgm:pt modelId="{BA887CBC-FDF8-CC43-BDD5-E48DB934F17E}" type="pres">
      <dgm:prSet presAssocID="{7DE369F3-CE09-C748-BB29-EB4ABB606D93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A98394FD-0BAF-C042-9F66-27E2DDE64D4D}" type="pres">
      <dgm:prSet presAssocID="{7DE369F3-CE09-C748-BB29-EB4ABB606D93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32940611-CA65-B54E-96A6-F1B963B58279}" type="presOf" srcId="{06881EA6-CE8D-EE4E-AEA1-B8041AA4606B}" destId="{A5848201-9A47-724F-BE54-AC2B1835896F}" srcOrd="0" destOrd="0" presId="urn:microsoft.com/office/officeart/2005/8/layout/target3"/>
    <dgm:cxn modelId="{E2A11313-A753-4145-80A4-3DAF3BE61E53}" type="presOf" srcId="{8277D5A4-EBD1-5D41-B086-7EC57F154B01}" destId="{87430308-00F9-E341-AC00-16C206AE0F10}" srcOrd="0" destOrd="0" presId="urn:microsoft.com/office/officeart/2005/8/layout/target3"/>
    <dgm:cxn modelId="{BB66CA22-AFA6-7748-B6D9-25E2343632C5}" srcId="{06A3B6BD-1B14-134A-A6D9-BDB2DF945E60}" destId="{06881EA6-CE8D-EE4E-AEA1-B8041AA4606B}" srcOrd="0" destOrd="0" parTransId="{4A3B169A-8DD8-F04C-A41A-A51DF71D5692}" sibTransId="{3A3C80B2-7B94-7649-BD20-2925C20E5B70}"/>
    <dgm:cxn modelId="{82009E23-E271-6240-A3FB-7F5853785EE4}" type="presOf" srcId="{06A3B6BD-1B14-134A-A6D9-BDB2DF945E60}" destId="{4EB04DE0-9A4A-5F4D-934C-ACB7D354648E}" srcOrd="1" destOrd="0" presId="urn:microsoft.com/office/officeart/2005/8/layout/target3"/>
    <dgm:cxn modelId="{3A18E929-FE41-2B4F-912A-756BC037D932}" srcId="{7DE369F3-CE09-C748-BB29-EB4ABB606D93}" destId="{38E29DAC-30F1-8444-A7F3-B51013902891}" srcOrd="0" destOrd="0" parTransId="{00B05A0E-CDC6-CB4B-B87D-B22398CAAB47}" sibTransId="{F66404A9-3577-7C45-A564-6165B3524668}"/>
    <dgm:cxn modelId="{9C5AFE29-86F8-BB47-8AF5-45F396FB26F2}" type="presOf" srcId="{147861C0-8C59-2A46-86F6-CDDFE1A51195}" destId="{E5B277C9-681A-D245-94AC-A582DFBAC687}" srcOrd="0" destOrd="0" presId="urn:microsoft.com/office/officeart/2005/8/layout/target3"/>
    <dgm:cxn modelId="{CB4C6336-FE95-954D-9EBD-4D3CD0F42D38}" type="presOf" srcId="{8137D405-CDBC-7942-B316-F5AC8473C213}" destId="{3BCED827-BA53-AF48-890D-6EEFCA11704D}" srcOrd="0" destOrd="0" presId="urn:microsoft.com/office/officeart/2005/8/layout/target3"/>
    <dgm:cxn modelId="{65DBE845-C1BE-F14C-976D-FF2A8C14AB0A}" type="presOf" srcId="{8277D5A4-EBD1-5D41-B086-7EC57F154B01}" destId="{E239B239-DCF1-124B-878D-CDB3FC3E4A9D}" srcOrd="1" destOrd="0" presId="urn:microsoft.com/office/officeart/2005/8/layout/target3"/>
    <dgm:cxn modelId="{E6FA7E4C-D438-4A46-8DA3-57ACED7AA6C0}" type="presOf" srcId="{38E29DAC-30F1-8444-A7F3-B51013902891}" destId="{A98394FD-0BAF-C042-9F66-27E2DDE64D4D}" srcOrd="0" destOrd="0" presId="urn:microsoft.com/office/officeart/2005/8/layout/target3"/>
    <dgm:cxn modelId="{8CCBB759-5E72-834F-8053-968C51C81DCA}" type="presOf" srcId="{DBFB710E-40E1-DB40-AE5A-C3B5C57F79F0}" destId="{A98394FD-0BAF-C042-9F66-27E2DDE64D4D}" srcOrd="0" destOrd="1" presId="urn:microsoft.com/office/officeart/2005/8/layout/target3"/>
    <dgm:cxn modelId="{01A9C85C-801F-9F46-AA70-D3E6EBD4EEB2}" srcId="{8277D5A4-EBD1-5D41-B086-7EC57F154B01}" destId="{8137D405-CDBC-7942-B316-F5AC8473C213}" srcOrd="0" destOrd="0" parTransId="{F3212771-0644-0E44-810F-A4851B78C274}" sibTransId="{BFCDAC72-F75D-7741-9294-FA50DD411148}"/>
    <dgm:cxn modelId="{1732976F-D1DF-7144-8739-34471C1AFF77}" srcId="{147861C0-8C59-2A46-86F6-CDDFE1A51195}" destId="{7DE369F3-CE09-C748-BB29-EB4ABB606D93}" srcOrd="2" destOrd="0" parTransId="{DB9FA38C-90FE-F244-A023-0B7F3FECEDE0}" sibTransId="{9329ADC5-1300-3742-B03F-5C0DB0305297}"/>
    <dgm:cxn modelId="{7BC83286-80B8-1444-B61F-8612A2684BB8}" type="presOf" srcId="{BE54A50E-3106-2F40-992A-83479C29A963}" destId="{3BCED827-BA53-AF48-890D-6EEFCA11704D}" srcOrd="0" destOrd="1" presId="urn:microsoft.com/office/officeart/2005/8/layout/target3"/>
    <dgm:cxn modelId="{CC086989-7FAB-A741-A3EF-6E84606910AF}" srcId="{8277D5A4-EBD1-5D41-B086-7EC57F154B01}" destId="{BE54A50E-3106-2F40-992A-83479C29A963}" srcOrd="1" destOrd="0" parTransId="{A70EE72F-E1E6-3646-B956-23C9C39A8455}" sibTransId="{80B3B6F3-FDF2-7E42-80E2-366613B51A20}"/>
    <dgm:cxn modelId="{D674979F-E47D-964E-AD80-5B55816FC9AF}" srcId="{147861C0-8C59-2A46-86F6-CDDFE1A51195}" destId="{06A3B6BD-1B14-134A-A6D9-BDB2DF945E60}" srcOrd="1" destOrd="0" parTransId="{13933260-8A1D-B345-B08D-5DB81F6E9120}" sibTransId="{90B8CFC1-456C-7C40-8F3C-9CD8F5CCBC43}"/>
    <dgm:cxn modelId="{03E519A0-1EB7-8C4D-9EC5-4E9852D7B472}" type="presOf" srcId="{7DE369F3-CE09-C748-BB29-EB4ABB606D93}" destId="{C185748E-8E95-7245-8FD3-4AA1E4DF16A4}" srcOrd="0" destOrd="0" presId="urn:microsoft.com/office/officeart/2005/8/layout/target3"/>
    <dgm:cxn modelId="{132B7CA9-0B8A-DC4C-9E18-D4E96EE6A757}" srcId="{7DE369F3-CE09-C748-BB29-EB4ABB606D93}" destId="{DBFB710E-40E1-DB40-AE5A-C3B5C57F79F0}" srcOrd="1" destOrd="0" parTransId="{CFF98C3E-C987-0343-9731-6BFF0AA628A3}" sibTransId="{F0D9ED66-3B69-2D43-9764-C4ED6A152985}"/>
    <dgm:cxn modelId="{664959B5-CA2E-B846-8771-C488D1E057BC}" type="presOf" srcId="{06A3B6BD-1B14-134A-A6D9-BDB2DF945E60}" destId="{7BB86135-49D4-FC45-AD73-ACF190078F33}" srcOrd="0" destOrd="0" presId="urn:microsoft.com/office/officeart/2005/8/layout/target3"/>
    <dgm:cxn modelId="{7998A0CC-B943-114C-9394-47FF2A283170}" type="presOf" srcId="{7DE369F3-CE09-C748-BB29-EB4ABB606D93}" destId="{BA887CBC-FDF8-CC43-BDD5-E48DB934F17E}" srcOrd="1" destOrd="0" presId="urn:microsoft.com/office/officeart/2005/8/layout/target3"/>
    <dgm:cxn modelId="{C70847E7-18E8-2045-95FA-CFE5DB56B6C2}" srcId="{06A3B6BD-1B14-134A-A6D9-BDB2DF945E60}" destId="{9180AA1F-FD42-A34B-BC74-54F59AE2ED7A}" srcOrd="1" destOrd="0" parTransId="{15FD0751-5C20-254D-B661-53F4EF220217}" sibTransId="{A4CCAE22-B434-A747-9FA3-D2235F6A92AA}"/>
    <dgm:cxn modelId="{6F0E77E7-2AC1-9741-BE6C-7CA73348B022}" srcId="{147861C0-8C59-2A46-86F6-CDDFE1A51195}" destId="{8277D5A4-EBD1-5D41-B086-7EC57F154B01}" srcOrd="0" destOrd="0" parTransId="{84CCDCA4-8AF9-8142-99E8-95EA0BD0F746}" sibTransId="{6688B923-1561-384A-B74D-C54DF5F009A3}"/>
    <dgm:cxn modelId="{B62FCDF0-406C-F342-AF63-5BF6EDE70E42}" type="presOf" srcId="{9180AA1F-FD42-A34B-BC74-54F59AE2ED7A}" destId="{A5848201-9A47-724F-BE54-AC2B1835896F}" srcOrd="0" destOrd="1" presId="urn:microsoft.com/office/officeart/2005/8/layout/target3"/>
    <dgm:cxn modelId="{FFAEA928-8719-804E-8D24-7AE9532F6383}" type="presParOf" srcId="{E5B277C9-681A-D245-94AC-A582DFBAC687}" destId="{421962D4-E11C-A34E-A232-B606D87D90EE}" srcOrd="0" destOrd="0" presId="urn:microsoft.com/office/officeart/2005/8/layout/target3"/>
    <dgm:cxn modelId="{C9B613FF-F547-F942-8A50-76E3B1391DBF}" type="presParOf" srcId="{E5B277C9-681A-D245-94AC-A582DFBAC687}" destId="{464C7395-7216-AF4E-AF28-81CB9B426D8C}" srcOrd="1" destOrd="0" presId="urn:microsoft.com/office/officeart/2005/8/layout/target3"/>
    <dgm:cxn modelId="{6B1D19AB-1C2B-554C-B438-0A72C122868C}" type="presParOf" srcId="{E5B277C9-681A-D245-94AC-A582DFBAC687}" destId="{87430308-00F9-E341-AC00-16C206AE0F10}" srcOrd="2" destOrd="0" presId="urn:microsoft.com/office/officeart/2005/8/layout/target3"/>
    <dgm:cxn modelId="{5E1B23D4-B9CF-8244-83CF-41DB2F27A7D4}" type="presParOf" srcId="{E5B277C9-681A-D245-94AC-A582DFBAC687}" destId="{73C9C064-D979-164B-8248-F823889408F2}" srcOrd="3" destOrd="0" presId="urn:microsoft.com/office/officeart/2005/8/layout/target3"/>
    <dgm:cxn modelId="{5CD7934C-EB0F-F544-8222-DAE4DC920CCB}" type="presParOf" srcId="{E5B277C9-681A-D245-94AC-A582DFBAC687}" destId="{22AA3521-4EBB-414C-8D33-2058557A8E12}" srcOrd="4" destOrd="0" presId="urn:microsoft.com/office/officeart/2005/8/layout/target3"/>
    <dgm:cxn modelId="{37FC5F04-638D-4440-8669-974C616A0001}" type="presParOf" srcId="{E5B277C9-681A-D245-94AC-A582DFBAC687}" destId="{7BB86135-49D4-FC45-AD73-ACF190078F33}" srcOrd="5" destOrd="0" presId="urn:microsoft.com/office/officeart/2005/8/layout/target3"/>
    <dgm:cxn modelId="{17764AD3-8099-0740-818B-5734F1E19E71}" type="presParOf" srcId="{E5B277C9-681A-D245-94AC-A582DFBAC687}" destId="{5A405CB6-9D96-BC4D-B21A-B9E11958D75B}" srcOrd="6" destOrd="0" presId="urn:microsoft.com/office/officeart/2005/8/layout/target3"/>
    <dgm:cxn modelId="{E58F6ADD-5054-2740-83A4-9FE8921F40EF}" type="presParOf" srcId="{E5B277C9-681A-D245-94AC-A582DFBAC687}" destId="{3C52E9B8-5A51-5647-ADC1-230C2CA304CB}" srcOrd="7" destOrd="0" presId="urn:microsoft.com/office/officeart/2005/8/layout/target3"/>
    <dgm:cxn modelId="{043A5B6F-A091-6E47-A6BD-0C979784E02D}" type="presParOf" srcId="{E5B277C9-681A-D245-94AC-A582DFBAC687}" destId="{C185748E-8E95-7245-8FD3-4AA1E4DF16A4}" srcOrd="8" destOrd="0" presId="urn:microsoft.com/office/officeart/2005/8/layout/target3"/>
    <dgm:cxn modelId="{B2589631-FC4B-CB45-AB86-D40E865A6A33}" type="presParOf" srcId="{E5B277C9-681A-D245-94AC-A582DFBAC687}" destId="{E239B239-DCF1-124B-878D-CDB3FC3E4A9D}" srcOrd="9" destOrd="0" presId="urn:microsoft.com/office/officeart/2005/8/layout/target3"/>
    <dgm:cxn modelId="{A1AC2277-608B-2041-B699-F1C7D6FF5738}" type="presParOf" srcId="{E5B277C9-681A-D245-94AC-A582DFBAC687}" destId="{3BCED827-BA53-AF48-890D-6EEFCA11704D}" srcOrd="10" destOrd="0" presId="urn:microsoft.com/office/officeart/2005/8/layout/target3"/>
    <dgm:cxn modelId="{E8724D34-8FB5-C04D-B836-22E10280C696}" type="presParOf" srcId="{E5B277C9-681A-D245-94AC-A582DFBAC687}" destId="{4EB04DE0-9A4A-5F4D-934C-ACB7D354648E}" srcOrd="11" destOrd="0" presId="urn:microsoft.com/office/officeart/2005/8/layout/target3"/>
    <dgm:cxn modelId="{D173956A-ED3B-4C49-B96E-6D41597E4D72}" type="presParOf" srcId="{E5B277C9-681A-D245-94AC-A582DFBAC687}" destId="{A5848201-9A47-724F-BE54-AC2B1835896F}" srcOrd="12" destOrd="0" presId="urn:microsoft.com/office/officeart/2005/8/layout/target3"/>
    <dgm:cxn modelId="{23653C3C-A2E2-704D-A000-A1EAE1A36BEE}" type="presParOf" srcId="{E5B277C9-681A-D245-94AC-A582DFBAC687}" destId="{BA887CBC-FDF8-CC43-BDD5-E48DB934F17E}" srcOrd="13" destOrd="0" presId="urn:microsoft.com/office/officeart/2005/8/layout/target3"/>
    <dgm:cxn modelId="{53762CCA-922C-C342-AC4A-4B98180326E8}" type="presParOf" srcId="{E5B277C9-681A-D245-94AC-A582DFBAC687}" destId="{A98394FD-0BAF-C042-9F66-27E2DDE64D4D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581ED0-9F49-654D-BA43-B2C296903325}" type="doc">
      <dgm:prSet loTypeId="urn:microsoft.com/office/officeart/2008/layout/CaptionedPictures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3DE623-D1AB-F646-96A7-2216F43A2272}">
      <dgm:prSet phldrT="[Text]"/>
      <dgm:spPr/>
      <dgm:t>
        <a:bodyPr/>
        <a:lstStyle/>
        <a:p>
          <a:r>
            <a:rPr lang="en-US" dirty="0"/>
            <a:t>Cash Flow Checklist</a:t>
          </a:r>
        </a:p>
      </dgm:t>
    </dgm:pt>
    <dgm:pt modelId="{028A28A8-985C-124B-A645-EE894CD0C749}" type="parTrans" cxnId="{76DC067F-FD10-054C-A4FE-617D0E8BF983}">
      <dgm:prSet/>
      <dgm:spPr/>
      <dgm:t>
        <a:bodyPr/>
        <a:lstStyle/>
        <a:p>
          <a:endParaRPr lang="en-US"/>
        </a:p>
      </dgm:t>
    </dgm:pt>
    <dgm:pt modelId="{658D20FA-F06E-AD41-99D5-8F1AC992AB4B}" type="sibTrans" cxnId="{76DC067F-FD10-054C-A4FE-617D0E8BF983}">
      <dgm:prSet/>
      <dgm:spPr/>
      <dgm:t>
        <a:bodyPr/>
        <a:lstStyle/>
        <a:p>
          <a:endParaRPr lang="en-US"/>
        </a:p>
      </dgm:t>
    </dgm:pt>
    <dgm:pt modelId="{DC3EA8DC-4954-1847-802C-AB54B975AE86}">
      <dgm:prSet phldrT="[Text]"/>
      <dgm:spPr/>
      <dgm:t>
        <a:bodyPr/>
        <a:lstStyle/>
        <a:p>
          <a:r>
            <a:rPr lang="en-US" dirty="0"/>
            <a:t>Cash Flow Budgeting &amp; Calendar</a:t>
          </a:r>
        </a:p>
      </dgm:t>
    </dgm:pt>
    <dgm:pt modelId="{B099F466-B0EF-3E41-9812-E57BE222B10B}" type="parTrans" cxnId="{04BB7DC4-5A8C-9947-A1DC-92B6E1B9534D}">
      <dgm:prSet/>
      <dgm:spPr/>
      <dgm:t>
        <a:bodyPr/>
        <a:lstStyle/>
        <a:p>
          <a:endParaRPr lang="en-US"/>
        </a:p>
      </dgm:t>
    </dgm:pt>
    <dgm:pt modelId="{12102995-4D64-1C4C-BA7E-8809736A2E7B}" type="sibTrans" cxnId="{04BB7DC4-5A8C-9947-A1DC-92B6E1B9534D}">
      <dgm:prSet/>
      <dgm:spPr/>
      <dgm:t>
        <a:bodyPr/>
        <a:lstStyle/>
        <a:p>
          <a:endParaRPr lang="en-US"/>
        </a:p>
      </dgm:t>
    </dgm:pt>
    <dgm:pt modelId="{A7E1EF2F-3080-5447-97DA-D97884192EF5}">
      <dgm:prSet phldrT="[Text]"/>
      <dgm:spPr/>
      <dgm:t>
        <a:bodyPr/>
        <a:lstStyle/>
        <a:p>
          <a:r>
            <a:rPr lang="en-US" dirty="0"/>
            <a:t>Cash Flow Sustainability and Management</a:t>
          </a:r>
        </a:p>
      </dgm:t>
    </dgm:pt>
    <dgm:pt modelId="{D3BC50C2-CB7E-1442-8297-45BEFBEBCACB}" type="parTrans" cxnId="{FC097D96-8595-034E-B36E-85128A8B4F09}">
      <dgm:prSet/>
      <dgm:spPr/>
      <dgm:t>
        <a:bodyPr/>
        <a:lstStyle/>
        <a:p>
          <a:endParaRPr lang="en-US"/>
        </a:p>
      </dgm:t>
    </dgm:pt>
    <dgm:pt modelId="{463F745B-AAF8-9B47-A241-C2E3D2FFA3B3}" type="sibTrans" cxnId="{FC097D96-8595-034E-B36E-85128A8B4F09}">
      <dgm:prSet/>
      <dgm:spPr/>
      <dgm:t>
        <a:bodyPr/>
        <a:lstStyle/>
        <a:p>
          <a:endParaRPr lang="en-US"/>
        </a:p>
      </dgm:t>
    </dgm:pt>
    <dgm:pt modelId="{E029E709-80FA-2945-83D2-6ED4B7ADD94A}" type="pres">
      <dgm:prSet presAssocID="{BD581ED0-9F49-654D-BA43-B2C296903325}" presName="Name0" presStyleCnt="0">
        <dgm:presLayoutVars>
          <dgm:chMax/>
          <dgm:chPref/>
          <dgm:dir/>
        </dgm:presLayoutVars>
      </dgm:prSet>
      <dgm:spPr/>
    </dgm:pt>
    <dgm:pt modelId="{FE80AB2F-EEB1-854E-8564-1A1D0C05E223}" type="pres">
      <dgm:prSet presAssocID="{C23DE623-D1AB-F646-96A7-2216F43A2272}" presName="composite" presStyleCnt="0">
        <dgm:presLayoutVars>
          <dgm:chMax val="1"/>
          <dgm:chPref val="1"/>
        </dgm:presLayoutVars>
      </dgm:prSet>
      <dgm:spPr/>
    </dgm:pt>
    <dgm:pt modelId="{F3BA761A-DE29-3445-94F4-399CBB4C3B7A}" type="pres">
      <dgm:prSet presAssocID="{C23DE623-D1AB-F646-96A7-2216F43A2272}" presName="Accent" presStyleLbl="trAlignAcc1" presStyleIdx="0" presStyleCnt="3">
        <dgm:presLayoutVars>
          <dgm:chMax val="0"/>
          <dgm:chPref val="0"/>
        </dgm:presLayoutVars>
      </dgm:prSet>
      <dgm:spPr/>
    </dgm:pt>
    <dgm:pt modelId="{93ABC630-E565-E842-8123-BCE55465A73F}" type="pres">
      <dgm:prSet presAssocID="{C23DE623-D1AB-F646-96A7-2216F43A2272}" presName="Image" presStyleLbl="alignImgPlace1" presStyleIdx="0" presStyleCnt="3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1">
            <a:alphaModFix amt="59000"/>
          </a:blip>
          <a:srcRect/>
          <a:stretch>
            <a:fillRect l="-32000" r="-32000"/>
          </a:stretch>
        </a:blipFill>
      </dgm:spPr>
    </dgm:pt>
    <dgm:pt modelId="{F9D86EDD-E8C3-8C40-B299-5285908634EB}" type="pres">
      <dgm:prSet presAssocID="{C23DE623-D1AB-F646-96A7-2216F43A2272}" presName="ChildComposite" presStyleCnt="0"/>
      <dgm:spPr/>
    </dgm:pt>
    <dgm:pt modelId="{C87C76FE-7866-BC4E-B799-9FA32BE086FC}" type="pres">
      <dgm:prSet presAssocID="{C23DE623-D1AB-F646-96A7-2216F43A2272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4877E18-494B-4144-8BA7-C9DDF4C11E6A}" type="pres">
      <dgm:prSet presAssocID="{C23DE623-D1AB-F646-96A7-2216F43A2272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7092BEC9-4908-A54B-A2D6-C8D10E412726}" type="pres">
      <dgm:prSet presAssocID="{658D20FA-F06E-AD41-99D5-8F1AC992AB4B}" presName="sibTrans" presStyleCnt="0"/>
      <dgm:spPr/>
    </dgm:pt>
    <dgm:pt modelId="{14A70F5F-1017-D84E-BABC-475001E391BC}" type="pres">
      <dgm:prSet presAssocID="{DC3EA8DC-4954-1847-802C-AB54B975AE86}" presName="composite" presStyleCnt="0">
        <dgm:presLayoutVars>
          <dgm:chMax val="1"/>
          <dgm:chPref val="1"/>
        </dgm:presLayoutVars>
      </dgm:prSet>
      <dgm:spPr/>
    </dgm:pt>
    <dgm:pt modelId="{7EF2C7D4-DC83-8641-A094-E16CC545F693}" type="pres">
      <dgm:prSet presAssocID="{DC3EA8DC-4954-1847-802C-AB54B975AE86}" presName="Accent" presStyleLbl="trAlignAcc1" presStyleIdx="1" presStyleCnt="3">
        <dgm:presLayoutVars>
          <dgm:chMax val="0"/>
          <dgm:chPref val="0"/>
        </dgm:presLayoutVars>
      </dgm:prSet>
      <dgm:spPr/>
    </dgm:pt>
    <dgm:pt modelId="{A427D2FC-E2FF-8741-B692-1125895CE92E}" type="pres">
      <dgm:prSet presAssocID="{DC3EA8DC-4954-1847-802C-AB54B975AE86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alphaModFix amt="59000"/>
          </a:blip>
          <a:stretch>
            <a:fillRect l="-32000" r="-32000"/>
          </a:stretch>
        </a:blipFill>
      </dgm:spPr>
    </dgm:pt>
    <dgm:pt modelId="{096810E1-384A-DC46-A196-9119BB2EE7B6}" type="pres">
      <dgm:prSet presAssocID="{DC3EA8DC-4954-1847-802C-AB54B975AE86}" presName="ChildComposite" presStyleCnt="0"/>
      <dgm:spPr/>
    </dgm:pt>
    <dgm:pt modelId="{5D4E06FA-E3EA-434E-929C-928FD9712E18}" type="pres">
      <dgm:prSet presAssocID="{DC3EA8DC-4954-1847-802C-AB54B975AE8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DD691BC-1364-2245-AA38-4FE24D7230D5}" type="pres">
      <dgm:prSet presAssocID="{DC3EA8DC-4954-1847-802C-AB54B975AE86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FA2F6F8D-833D-434C-88C5-524C550FBBCB}" type="pres">
      <dgm:prSet presAssocID="{12102995-4D64-1C4C-BA7E-8809736A2E7B}" presName="sibTrans" presStyleCnt="0"/>
      <dgm:spPr/>
    </dgm:pt>
    <dgm:pt modelId="{F8376E24-3808-CB44-9EC9-2C279369E607}" type="pres">
      <dgm:prSet presAssocID="{A7E1EF2F-3080-5447-97DA-D97884192EF5}" presName="composite" presStyleCnt="0">
        <dgm:presLayoutVars>
          <dgm:chMax val="1"/>
          <dgm:chPref val="1"/>
        </dgm:presLayoutVars>
      </dgm:prSet>
      <dgm:spPr/>
    </dgm:pt>
    <dgm:pt modelId="{9C24AA7A-5444-474F-94C9-F58F5CC72644}" type="pres">
      <dgm:prSet presAssocID="{A7E1EF2F-3080-5447-97DA-D97884192EF5}" presName="Accent" presStyleLbl="trAlignAcc1" presStyleIdx="2" presStyleCnt="3">
        <dgm:presLayoutVars>
          <dgm:chMax val="0"/>
          <dgm:chPref val="0"/>
        </dgm:presLayoutVars>
      </dgm:prSet>
      <dgm:spPr/>
    </dgm:pt>
    <dgm:pt modelId="{82628458-AA6A-2A48-A0FF-14EA31ED4247}" type="pres">
      <dgm:prSet presAssocID="{A7E1EF2F-3080-5447-97DA-D97884192EF5}" presName="Image" presStyleLbl="alignImgPlace1" presStyleIdx="2" presStyleCnt="3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3">
            <a:alphaModFix amt="62000"/>
          </a:blip>
          <a:srcRect/>
          <a:stretch>
            <a:fillRect l="-32000" r="-32000"/>
          </a:stretch>
        </a:blipFill>
      </dgm:spPr>
    </dgm:pt>
    <dgm:pt modelId="{C10EC45A-7377-984C-B8AD-73B1B342DFC9}" type="pres">
      <dgm:prSet presAssocID="{A7E1EF2F-3080-5447-97DA-D97884192EF5}" presName="ChildComposite" presStyleCnt="0"/>
      <dgm:spPr/>
    </dgm:pt>
    <dgm:pt modelId="{69B2646D-4EBB-B149-89EE-39E7227499AA}" type="pres">
      <dgm:prSet presAssocID="{A7E1EF2F-3080-5447-97DA-D97884192EF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C40D466-2240-A641-9305-DF7E2D3809D4}" type="pres">
      <dgm:prSet presAssocID="{A7E1EF2F-3080-5447-97DA-D97884192EF5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1823EF29-2613-1343-A67A-54353A29AE78}" type="presOf" srcId="{C23DE623-D1AB-F646-96A7-2216F43A2272}" destId="{24877E18-494B-4144-8BA7-C9DDF4C11E6A}" srcOrd="0" destOrd="0" presId="urn:microsoft.com/office/officeart/2008/layout/CaptionedPictures"/>
    <dgm:cxn modelId="{2354A94F-0D18-B841-B9DF-FB23E213B637}" type="presOf" srcId="{A7E1EF2F-3080-5447-97DA-D97884192EF5}" destId="{FC40D466-2240-A641-9305-DF7E2D3809D4}" srcOrd="0" destOrd="0" presId="urn:microsoft.com/office/officeart/2008/layout/CaptionedPictures"/>
    <dgm:cxn modelId="{76DC067F-FD10-054C-A4FE-617D0E8BF983}" srcId="{BD581ED0-9F49-654D-BA43-B2C296903325}" destId="{C23DE623-D1AB-F646-96A7-2216F43A2272}" srcOrd="0" destOrd="0" parTransId="{028A28A8-985C-124B-A645-EE894CD0C749}" sibTransId="{658D20FA-F06E-AD41-99D5-8F1AC992AB4B}"/>
    <dgm:cxn modelId="{FC097D96-8595-034E-B36E-85128A8B4F09}" srcId="{BD581ED0-9F49-654D-BA43-B2C296903325}" destId="{A7E1EF2F-3080-5447-97DA-D97884192EF5}" srcOrd="2" destOrd="0" parTransId="{D3BC50C2-CB7E-1442-8297-45BEFBEBCACB}" sibTransId="{463F745B-AAF8-9B47-A241-C2E3D2FFA3B3}"/>
    <dgm:cxn modelId="{04BB7DC4-5A8C-9947-A1DC-92B6E1B9534D}" srcId="{BD581ED0-9F49-654D-BA43-B2C296903325}" destId="{DC3EA8DC-4954-1847-802C-AB54B975AE86}" srcOrd="1" destOrd="0" parTransId="{B099F466-B0EF-3E41-9812-E57BE222B10B}" sibTransId="{12102995-4D64-1C4C-BA7E-8809736A2E7B}"/>
    <dgm:cxn modelId="{E52548D2-86BF-AF49-83C9-8AFCC34C2226}" type="presOf" srcId="{DC3EA8DC-4954-1847-802C-AB54B975AE86}" destId="{2DD691BC-1364-2245-AA38-4FE24D7230D5}" srcOrd="0" destOrd="0" presId="urn:microsoft.com/office/officeart/2008/layout/CaptionedPictures"/>
    <dgm:cxn modelId="{F862F2DC-12F9-974E-A019-234347C87A31}" type="presOf" srcId="{BD581ED0-9F49-654D-BA43-B2C296903325}" destId="{E029E709-80FA-2945-83D2-6ED4B7ADD94A}" srcOrd="0" destOrd="0" presId="urn:microsoft.com/office/officeart/2008/layout/CaptionedPictures"/>
    <dgm:cxn modelId="{05DF116F-D6AF-CE4B-9456-4065BC3E5C39}" type="presParOf" srcId="{E029E709-80FA-2945-83D2-6ED4B7ADD94A}" destId="{FE80AB2F-EEB1-854E-8564-1A1D0C05E223}" srcOrd="0" destOrd="0" presId="urn:microsoft.com/office/officeart/2008/layout/CaptionedPictures"/>
    <dgm:cxn modelId="{E0766DB9-A715-B143-8FD3-807020C11E72}" type="presParOf" srcId="{FE80AB2F-EEB1-854E-8564-1A1D0C05E223}" destId="{F3BA761A-DE29-3445-94F4-399CBB4C3B7A}" srcOrd="0" destOrd="0" presId="urn:microsoft.com/office/officeart/2008/layout/CaptionedPictures"/>
    <dgm:cxn modelId="{2210D4A7-48C4-4F43-A6A9-0716D4BF461F}" type="presParOf" srcId="{FE80AB2F-EEB1-854E-8564-1A1D0C05E223}" destId="{93ABC630-E565-E842-8123-BCE55465A73F}" srcOrd="1" destOrd="0" presId="urn:microsoft.com/office/officeart/2008/layout/CaptionedPictures"/>
    <dgm:cxn modelId="{B2757F54-5A3E-D344-A4FF-1963204F939D}" type="presParOf" srcId="{FE80AB2F-EEB1-854E-8564-1A1D0C05E223}" destId="{F9D86EDD-E8C3-8C40-B299-5285908634EB}" srcOrd="2" destOrd="0" presId="urn:microsoft.com/office/officeart/2008/layout/CaptionedPictures"/>
    <dgm:cxn modelId="{960FD963-23E7-6646-803A-4B096CDFB102}" type="presParOf" srcId="{F9D86EDD-E8C3-8C40-B299-5285908634EB}" destId="{C87C76FE-7866-BC4E-B799-9FA32BE086FC}" srcOrd="0" destOrd="0" presId="urn:microsoft.com/office/officeart/2008/layout/CaptionedPictures"/>
    <dgm:cxn modelId="{6A1D3B95-950E-3D4A-ADD3-E6E4B5BDF572}" type="presParOf" srcId="{F9D86EDD-E8C3-8C40-B299-5285908634EB}" destId="{24877E18-494B-4144-8BA7-C9DDF4C11E6A}" srcOrd="1" destOrd="0" presId="urn:microsoft.com/office/officeart/2008/layout/CaptionedPictures"/>
    <dgm:cxn modelId="{66936F85-3133-0642-9038-5242C6FE8D51}" type="presParOf" srcId="{E029E709-80FA-2945-83D2-6ED4B7ADD94A}" destId="{7092BEC9-4908-A54B-A2D6-C8D10E412726}" srcOrd="1" destOrd="0" presId="urn:microsoft.com/office/officeart/2008/layout/CaptionedPictures"/>
    <dgm:cxn modelId="{D13795C1-2BB2-F444-841B-518AB780C078}" type="presParOf" srcId="{E029E709-80FA-2945-83D2-6ED4B7ADD94A}" destId="{14A70F5F-1017-D84E-BABC-475001E391BC}" srcOrd="2" destOrd="0" presId="urn:microsoft.com/office/officeart/2008/layout/CaptionedPictures"/>
    <dgm:cxn modelId="{5D02BF3A-BB99-384B-8A74-FD7673245B9D}" type="presParOf" srcId="{14A70F5F-1017-D84E-BABC-475001E391BC}" destId="{7EF2C7D4-DC83-8641-A094-E16CC545F693}" srcOrd="0" destOrd="0" presId="urn:microsoft.com/office/officeart/2008/layout/CaptionedPictures"/>
    <dgm:cxn modelId="{FC0870AC-8C25-1F44-BFF8-782F0EC434BD}" type="presParOf" srcId="{14A70F5F-1017-D84E-BABC-475001E391BC}" destId="{A427D2FC-E2FF-8741-B692-1125895CE92E}" srcOrd="1" destOrd="0" presId="urn:microsoft.com/office/officeart/2008/layout/CaptionedPictures"/>
    <dgm:cxn modelId="{CFFF6F90-47A2-2147-A86C-31EAC00B5237}" type="presParOf" srcId="{14A70F5F-1017-D84E-BABC-475001E391BC}" destId="{096810E1-384A-DC46-A196-9119BB2EE7B6}" srcOrd="2" destOrd="0" presId="urn:microsoft.com/office/officeart/2008/layout/CaptionedPictures"/>
    <dgm:cxn modelId="{3B36C8C8-D6B1-8A44-BBA9-2CC88FC5C2DC}" type="presParOf" srcId="{096810E1-384A-DC46-A196-9119BB2EE7B6}" destId="{5D4E06FA-E3EA-434E-929C-928FD9712E18}" srcOrd="0" destOrd="0" presId="urn:microsoft.com/office/officeart/2008/layout/CaptionedPictures"/>
    <dgm:cxn modelId="{27DF65E8-9BA6-3F42-A277-CFBCA1B78E60}" type="presParOf" srcId="{096810E1-384A-DC46-A196-9119BB2EE7B6}" destId="{2DD691BC-1364-2245-AA38-4FE24D7230D5}" srcOrd="1" destOrd="0" presId="urn:microsoft.com/office/officeart/2008/layout/CaptionedPictures"/>
    <dgm:cxn modelId="{152C1176-0645-8340-B4B3-CEB6CB2E9C15}" type="presParOf" srcId="{E029E709-80FA-2945-83D2-6ED4B7ADD94A}" destId="{FA2F6F8D-833D-434C-88C5-524C550FBBCB}" srcOrd="3" destOrd="0" presId="urn:microsoft.com/office/officeart/2008/layout/CaptionedPictures"/>
    <dgm:cxn modelId="{41B677C7-9AE0-6745-8C99-F0863F76D1AC}" type="presParOf" srcId="{E029E709-80FA-2945-83D2-6ED4B7ADD94A}" destId="{F8376E24-3808-CB44-9EC9-2C279369E607}" srcOrd="4" destOrd="0" presId="urn:microsoft.com/office/officeart/2008/layout/CaptionedPictures"/>
    <dgm:cxn modelId="{704D1298-53CC-644C-927F-A40726883208}" type="presParOf" srcId="{F8376E24-3808-CB44-9EC9-2C279369E607}" destId="{9C24AA7A-5444-474F-94C9-F58F5CC72644}" srcOrd="0" destOrd="0" presId="urn:microsoft.com/office/officeart/2008/layout/CaptionedPictures"/>
    <dgm:cxn modelId="{F25F4413-696F-7449-93F9-CA19ADA81797}" type="presParOf" srcId="{F8376E24-3808-CB44-9EC9-2C279369E607}" destId="{82628458-AA6A-2A48-A0FF-14EA31ED4247}" srcOrd="1" destOrd="0" presId="urn:microsoft.com/office/officeart/2008/layout/CaptionedPictures"/>
    <dgm:cxn modelId="{30FC4F9E-7FA7-7D48-80AE-1465F8935C64}" type="presParOf" srcId="{F8376E24-3808-CB44-9EC9-2C279369E607}" destId="{C10EC45A-7377-984C-B8AD-73B1B342DFC9}" srcOrd="2" destOrd="0" presId="urn:microsoft.com/office/officeart/2008/layout/CaptionedPictures"/>
    <dgm:cxn modelId="{57499109-CC77-2740-89AE-987F66C39280}" type="presParOf" srcId="{C10EC45A-7377-984C-B8AD-73B1B342DFC9}" destId="{69B2646D-4EBB-B149-89EE-39E7227499AA}" srcOrd="0" destOrd="0" presId="urn:microsoft.com/office/officeart/2008/layout/CaptionedPictures"/>
    <dgm:cxn modelId="{A76E0687-5F17-174A-95DB-0EA8219356B4}" type="presParOf" srcId="{C10EC45A-7377-984C-B8AD-73B1B342DFC9}" destId="{FC40D466-2240-A641-9305-DF7E2D3809D4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619805-36D2-F243-8F80-FB88C123F342}" type="doc">
      <dgm:prSet loTypeId="urn:microsoft.com/office/officeart/2009/3/layout/OpposingIdea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B359B7-745C-D849-A92F-5044FDB45E7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“GOOD” DEBT</a:t>
          </a:r>
        </a:p>
      </dgm:t>
    </dgm:pt>
    <dgm:pt modelId="{C1A76C97-37CE-5342-A37F-D783991CB6A2}" type="parTrans" cxnId="{4EEB006B-DFA1-8A46-88DA-045D5256C3F8}">
      <dgm:prSet/>
      <dgm:spPr/>
      <dgm:t>
        <a:bodyPr/>
        <a:lstStyle/>
        <a:p>
          <a:endParaRPr lang="en-US"/>
        </a:p>
      </dgm:t>
    </dgm:pt>
    <dgm:pt modelId="{4C575038-EC63-6D4D-841F-B59A56A71830}" type="sibTrans" cxnId="{4EEB006B-DFA1-8A46-88DA-045D5256C3F8}">
      <dgm:prSet/>
      <dgm:spPr/>
      <dgm:t>
        <a:bodyPr/>
        <a:lstStyle/>
        <a:p>
          <a:endParaRPr lang="en-US"/>
        </a:p>
      </dgm:t>
    </dgm:pt>
    <dgm:pt modelId="{52A1CBD8-5683-CB4C-917C-19247DCA6540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chemeClr val="bg1"/>
              </a:solidFill>
            </a:rPr>
            <a:t>- Long Term investments</a:t>
          </a:r>
        </a:p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chemeClr val="bg1"/>
              </a:solidFill>
            </a:rPr>
            <a:t>- Low Interest Rates</a:t>
          </a:r>
        </a:p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chemeClr val="bg1"/>
              </a:solidFill>
            </a:rPr>
            <a:t>- Credit Building</a:t>
          </a:r>
        </a:p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chemeClr val="bg1"/>
              </a:solidFill>
            </a:rPr>
            <a:t>- Planned Debt</a:t>
          </a:r>
        </a:p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chemeClr val="bg1"/>
              </a:solidFill>
            </a:rPr>
            <a:t>- Borrowing at similar return to wages (educational)</a:t>
          </a:r>
        </a:p>
      </dgm:t>
    </dgm:pt>
    <dgm:pt modelId="{24D51733-BB37-6C41-AF3D-8B34D5620481}" type="parTrans" cxnId="{25694954-57B5-B846-B932-6930BECA05B3}">
      <dgm:prSet/>
      <dgm:spPr/>
      <dgm:t>
        <a:bodyPr/>
        <a:lstStyle/>
        <a:p>
          <a:endParaRPr lang="en-US"/>
        </a:p>
      </dgm:t>
    </dgm:pt>
    <dgm:pt modelId="{A21BDEBE-9B34-804E-AF2D-B8D4B6628A05}" type="sibTrans" cxnId="{25694954-57B5-B846-B932-6930BECA05B3}">
      <dgm:prSet/>
      <dgm:spPr/>
      <dgm:t>
        <a:bodyPr/>
        <a:lstStyle/>
        <a:p>
          <a:endParaRPr lang="en-US"/>
        </a:p>
      </dgm:t>
    </dgm:pt>
    <dgm:pt modelId="{6018341B-D47F-3A4D-A3E1-0A15740A17B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“BAD” DEBT</a:t>
          </a:r>
        </a:p>
      </dgm:t>
    </dgm:pt>
    <dgm:pt modelId="{321EF4FE-3947-6E43-B303-853551B610ED}" type="parTrans" cxnId="{6DD7289B-3B9E-F440-B801-94E09507B411}">
      <dgm:prSet/>
      <dgm:spPr/>
      <dgm:t>
        <a:bodyPr/>
        <a:lstStyle/>
        <a:p>
          <a:endParaRPr lang="en-US"/>
        </a:p>
      </dgm:t>
    </dgm:pt>
    <dgm:pt modelId="{1C6D2C75-BEBE-EA4A-872E-92CEB281BBA0}" type="sibTrans" cxnId="{6DD7289B-3B9E-F440-B801-94E09507B411}">
      <dgm:prSet/>
      <dgm:spPr/>
      <dgm:t>
        <a:bodyPr/>
        <a:lstStyle/>
        <a:p>
          <a:endParaRPr lang="en-US"/>
        </a:p>
      </dgm:t>
    </dgm:pt>
    <dgm:pt modelId="{0A121C6E-AE89-F240-BA5B-7D3316A03A85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- Unnecessary Purchases*</a:t>
          </a:r>
        </a:p>
        <a:p>
          <a:r>
            <a:rPr lang="en-US" dirty="0">
              <a:solidFill>
                <a:schemeClr val="bg1"/>
              </a:solidFill>
            </a:rPr>
            <a:t>- High Interest Rates</a:t>
          </a:r>
        </a:p>
        <a:p>
          <a:r>
            <a:rPr lang="en-US" dirty="0">
              <a:solidFill>
                <a:schemeClr val="bg1"/>
              </a:solidFill>
            </a:rPr>
            <a:t>- Compounding Bad Credit</a:t>
          </a:r>
        </a:p>
        <a:p>
          <a:r>
            <a:rPr lang="en-US" dirty="0">
              <a:solidFill>
                <a:schemeClr val="bg1"/>
              </a:solidFill>
            </a:rPr>
            <a:t>- Borrowing more than wage returns (educational debt)</a:t>
          </a:r>
        </a:p>
      </dgm:t>
    </dgm:pt>
    <dgm:pt modelId="{9B29CB6D-8C0D-5A49-98F9-F7302AC18F26}" type="parTrans" cxnId="{EB942E98-AB95-2147-848B-4AF7C761FCED}">
      <dgm:prSet/>
      <dgm:spPr/>
      <dgm:t>
        <a:bodyPr/>
        <a:lstStyle/>
        <a:p>
          <a:endParaRPr lang="en-US"/>
        </a:p>
      </dgm:t>
    </dgm:pt>
    <dgm:pt modelId="{39F0CE10-D7F5-BE4F-84DB-F1D4815AA0BE}" type="sibTrans" cxnId="{EB942E98-AB95-2147-848B-4AF7C761FCED}">
      <dgm:prSet/>
      <dgm:spPr/>
      <dgm:t>
        <a:bodyPr/>
        <a:lstStyle/>
        <a:p>
          <a:endParaRPr lang="en-US"/>
        </a:p>
      </dgm:t>
    </dgm:pt>
    <dgm:pt modelId="{A8049657-013F-C241-8A2B-DE8BB46104B4}" type="pres">
      <dgm:prSet presAssocID="{16619805-36D2-F243-8F80-FB88C123F342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073C9892-CE08-DB44-96DA-08032D4E6A4D}" type="pres">
      <dgm:prSet presAssocID="{16619805-36D2-F243-8F80-FB88C123F342}" presName="Background" presStyleLbl="node1" presStyleIdx="0" presStyleCnt="1"/>
      <dgm:spPr/>
    </dgm:pt>
    <dgm:pt modelId="{C15D64DF-514D-F544-83A9-A0A342978495}" type="pres">
      <dgm:prSet presAssocID="{16619805-36D2-F243-8F80-FB88C123F342}" presName="Divider" presStyleLbl="callout" presStyleIdx="0" presStyleCnt="1"/>
      <dgm:spPr/>
    </dgm:pt>
    <dgm:pt modelId="{4BC5E0E3-0AA1-E242-B137-0BFF559B09A9}" type="pres">
      <dgm:prSet presAssocID="{16619805-36D2-F243-8F80-FB88C123F342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74DB45A-CCC9-D549-940F-D29EFC551343}" type="pres">
      <dgm:prSet presAssocID="{16619805-36D2-F243-8F80-FB88C123F342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7D6A724-CC52-2545-80C0-61D873AF6601}" type="pres">
      <dgm:prSet presAssocID="{16619805-36D2-F243-8F80-FB88C123F342}" presName="ParentText1" presStyleLbl="revTx" presStyleIdx="0" presStyleCnt="0">
        <dgm:presLayoutVars>
          <dgm:chMax val="1"/>
          <dgm:chPref val="1"/>
        </dgm:presLayoutVars>
      </dgm:prSet>
      <dgm:spPr/>
    </dgm:pt>
    <dgm:pt modelId="{83C85F28-FBA8-AA42-93E7-4F95E4FFC6E3}" type="pres">
      <dgm:prSet presAssocID="{16619805-36D2-F243-8F80-FB88C123F342}" presName="ParentShape1" presStyleLbl="alignImgPlace1" presStyleIdx="0" presStyleCnt="2">
        <dgm:presLayoutVars/>
      </dgm:prSet>
      <dgm:spPr/>
    </dgm:pt>
    <dgm:pt modelId="{60E10B8D-4C38-634B-8E3B-4165B8E65957}" type="pres">
      <dgm:prSet presAssocID="{16619805-36D2-F243-8F80-FB88C123F342}" presName="ParentText2" presStyleLbl="revTx" presStyleIdx="0" presStyleCnt="0">
        <dgm:presLayoutVars>
          <dgm:chMax val="1"/>
          <dgm:chPref val="1"/>
        </dgm:presLayoutVars>
      </dgm:prSet>
      <dgm:spPr/>
    </dgm:pt>
    <dgm:pt modelId="{02FF22DA-80D1-7E4E-9CEE-7FBFBAE78F7B}" type="pres">
      <dgm:prSet presAssocID="{16619805-36D2-F243-8F80-FB88C123F342}" presName="ParentShape2" presStyleLbl="alignImgPlace1" presStyleIdx="1" presStyleCnt="2">
        <dgm:presLayoutVars/>
      </dgm:prSet>
      <dgm:spPr/>
    </dgm:pt>
  </dgm:ptLst>
  <dgm:cxnLst>
    <dgm:cxn modelId="{C7CBD921-CE95-844C-9C97-32FD9723B993}" type="presOf" srcId="{0A121C6E-AE89-F240-BA5B-7D3316A03A85}" destId="{B74DB45A-CCC9-D549-940F-D29EFC551343}" srcOrd="0" destOrd="0" presId="urn:microsoft.com/office/officeart/2009/3/layout/OpposingIdeas"/>
    <dgm:cxn modelId="{25694954-57B5-B846-B932-6930BECA05B3}" srcId="{5FB359B7-745C-D849-A92F-5044FDB45E78}" destId="{52A1CBD8-5683-CB4C-917C-19247DCA6540}" srcOrd="0" destOrd="0" parTransId="{24D51733-BB37-6C41-AF3D-8B34D5620481}" sibTransId="{A21BDEBE-9B34-804E-AF2D-B8D4B6628A05}"/>
    <dgm:cxn modelId="{4EEB006B-DFA1-8A46-88DA-045D5256C3F8}" srcId="{16619805-36D2-F243-8F80-FB88C123F342}" destId="{5FB359B7-745C-D849-A92F-5044FDB45E78}" srcOrd="0" destOrd="0" parTransId="{C1A76C97-37CE-5342-A37F-D783991CB6A2}" sibTransId="{4C575038-EC63-6D4D-841F-B59A56A71830}"/>
    <dgm:cxn modelId="{64DD6879-1680-BC4A-A22E-6AA76452591E}" type="presOf" srcId="{16619805-36D2-F243-8F80-FB88C123F342}" destId="{A8049657-013F-C241-8A2B-DE8BB46104B4}" srcOrd="0" destOrd="0" presId="urn:microsoft.com/office/officeart/2009/3/layout/OpposingIdeas"/>
    <dgm:cxn modelId="{8E35F18D-CC90-584E-9195-637D3446735D}" type="presOf" srcId="{6018341B-D47F-3A4D-A3E1-0A15740A17B6}" destId="{02FF22DA-80D1-7E4E-9CEE-7FBFBAE78F7B}" srcOrd="1" destOrd="0" presId="urn:microsoft.com/office/officeart/2009/3/layout/OpposingIdeas"/>
    <dgm:cxn modelId="{EB942E98-AB95-2147-848B-4AF7C761FCED}" srcId="{6018341B-D47F-3A4D-A3E1-0A15740A17B6}" destId="{0A121C6E-AE89-F240-BA5B-7D3316A03A85}" srcOrd="0" destOrd="0" parTransId="{9B29CB6D-8C0D-5A49-98F9-F7302AC18F26}" sibTransId="{39F0CE10-D7F5-BE4F-84DB-F1D4815AA0BE}"/>
    <dgm:cxn modelId="{6DD7289B-3B9E-F440-B801-94E09507B411}" srcId="{16619805-36D2-F243-8F80-FB88C123F342}" destId="{6018341B-D47F-3A4D-A3E1-0A15740A17B6}" srcOrd="1" destOrd="0" parTransId="{321EF4FE-3947-6E43-B303-853551B610ED}" sibTransId="{1C6D2C75-BEBE-EA4A-872E-92CEB281BBA0}"/>
    <dgm:cxn modelId="{E923B5A8-A476-8946-9BEE-F1B0A9C78639}" type="presOf" srcId="{5FB359B7-745C-D849-A92F-5044FDB45E78}" destId="{83C85F28-FBA8-AA42-93E7-4F95E4FFC6E3}" srcOrd="1" destOrd="0" presId="urn:microsoft.com/office/officeart/2009/3/layout/OpposingIdeas"/>
    <dgm:cxn modelId="{E4E7CBD5-41C6-CE4B-8043-DF3C557011E6}" type="presOf" srcId="{6018341B-D47F-3A4D-A3E1-0A15740A17B6}" destId="{60E10B8D-4C38-634B-8E3B-4165B8E65957}" srcOrd="0" destOrd="0" presId="urn:microsoft.com/office/officeart/2009/3/layout/OpposingIdeas"/>
    <dgm:cxn modelId="{D35B53F6-44E1-C94D-91A5-2A559C052AFA}" type="presOf" srcId="{52A1CBD8-5683-CB4C-917C-19247DCA6540}" destId="{4BC5E0E3-0AA1-E242-B137-0BFF559B09A9}" srcOrd="0" destOrd="0" presId="urn:microsoft.com/office/officeart/2009/3/layout/OpposingIdeas"/>
    <dgm:cxn modelId="{079F8AFC-E092-604C-8E0B-1AC30FEAC58D}" type="presOf" srcId="{5FB359B7-745C-D849-A92F-5044FDB45E78}" destId="{B7D6A724-CC52-2545-80C0-61D873AF6601}" srcOrd="0" destOrd="0" presId="urn:microsoft.com/office/officeart/2009/3/layout/OpposingIdeas"/>
    <dgm:cxn modelId="{D87C09F5-0764-3A41-88FF-1B21BDFA110C}" type="presParOf" srcId="{A8049657-013F-C241-8A2B-DE8BB46104B4}" destId="{073C9892-CE08-DB44-96DA-08032D4E6A4D}" srcOrd="0" destOrd="0" presId="urn:microsoft.com/office/officeart/2009/3/layout/OpposingIdeas"/>
    <dgm:cxn modelId="{CBFE9040-FF22-9046-84F5-FE70A5A90440}" type="presParOf" srcId="{A8049657-013F-C241-8A2B-DE8BB46104B4}" destId="{C15D64DF-514D-F544-83A9-A0A342978495}" srcOrd="1" destOrd="0" presId="urn:microsoft.com/office/officeart/2009/3/layout/OpposingIdeas"/>
    <dgm:cxn modelId="{5F3FD4A5-1480-0A4C-BB2E-223FD360B450}" type="presParOf" srcId="{A8049657-013F-C241-8A2B-DE8BB46104B4}" destId="{4BC5E0E3-0AA1-E242-B137-0BFF559B09A9}" srcOrd="2" destOrd="0" presId="urn:microsoft.com/office/officeart/2009/3/layout/OpposingIdeas"/>
    <dgm:cxn modelId="{8305777F-4179-BC45-AE67-506362F46548}" type="presParOf" srcId="{A8049657-013F-C241-8A2B-DE8BB46104B4}" destId="{B74DB45A-CCC9-D549-940F-D29EFC551343}" srcOrd="3" destOrd="0" presId="urn:microsoft.com/office/officeart/2009/3/layout/OpposingIdeas"/>
    <dgm:cxn modelId="{097D3B97-5CD3-1C4E-99D6-2265675BA70B}" type="presParOf" srcId="{A8049657-013F-C241-8A2B-DE8BB46104B4}" destId="{B7D6A724-CC52-2545-80C0-61D873AF6601}" srcOrd="4" destOrd="0" presId="urn:microsoft.com/office/officeart/2009/3/layout/OpposingIdeas"/>
    <dgm:cxn modelId="{211081C5-33C6-EC44-87C7-2698C0464123}" type="presParOf" srcId="{A8049657-013F-C241-8A2B-DE8BB46104B4}" destId="{83C85F28-FBA8-AA42-93E7-4F95E4FFC6E3}" srcOrd="5" destOrd="0" presId="urn:microsoft.com/office/officeart/2009/3/layout/OpposingIdeas"/>
    <dgm:cxn modelId="{02B0B8B9-41ED-7E4D-83C7-274A4CBB50B5}" type="presParOf" srcId="{A8049657-013F-C241-8A2B-DE8BB46104B4}" destId="{60E10B8D-4C38-634B-8E3B-4165B8E65957}" srcOrd="6" destOrd="0" presId="urn:microsoft.com/office/officeart/2009/3/layout/OpposingIdeas"/>
    <dgm:cxn modelId="{3BA55059-7A7F-094E-815A-05933B7B34B0}" type="presParOf" srcId="{A8049657-013F-C241-8A2B-DE8BB46104B4}" destId="{02FF22DA-80D1-7E4E-9CEE-7FBFBAE78F7B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619805-36D2-F243-8F80-FB88C123F342}" type="doc">
      <dgm:prSet loTypeId="urn:microsoft.com/office/officeart/2009/3/layout/OpposingIdea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B359B7-745C-D849-A92F-5044FDB45E78}">
      <dgm:prSet phldrT="[Text]"/>
      <dgm:spPr/>
      <dgm:t>
        <a:bodyPr/>
        <a:lstStyle/>
        <a:p>
          <a:r>
            <a:rPr lang="en-US" dirty="0"/>
            <a:t>“GOOD” DEBT</a:t>
          </a:r>
        </a:p>
      </dgm:t>
    </dgm:pt>
    <dgm:pt modelId="{C1A76C97-37CE-5342-A37F-D783991CB6A2}" type="parTrans" cxnId="{4EEB006B-DFA1-8A46-88DA-045D5256C3F8}">
      <dgm:prSet/>
      <dgm:spPr/>
      <dgm:t>
        <a:bodyPr/>
        <a:lstStyle/>
        <a:p>
          <a:endParaRPr lang="en-US"/>
        </a:p>
      </dgm:t>
    </dgm:pt>
    <dgm:pt modelId="{4C575038-EC63-6D4D-841F-B59A56A71830}" type="sibTrans" cxnId="{4EEB006B-DFA1-8A46-88DA-045D5256C3F8}">
      <dgm:prSet/>
      <dgm:spPr/>
      <dgm:t>
        <a:bodyPr/>
        <a:lstStyle/>
        <a:p>
          <a:endParaRPr lang="en-US"/>
        </a:p>
      </dgm:t>
    </dgm:pt>
    <dgm:pt modelId="{52A1CBD8-5683-CB4C-917C-19247DCA6540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- Long Term investments</a:t>
          </a:r>
        </a:p>
        <a:p>
          <a:pPr>
            <a:buFont typeface="Arial" panose="020B0604020202020204" pitchFamily="34" charset="0"/>
            <a:buChar char="•"/>
          </a:pPr>
          <a:r>
            <a:rPr lang="en-US" dirty="0"/>
            <a:t>- Low Interest Rates</a:t>
          </a:r>
        </a:p>
        <a:p>
          <a:pPr>
            <a:buFont typeface="Arial" panose="020B0604020202020204" pitchFamily="34" charset="0"/>
            <a:buChar char="•"/>
          </a:pPr>
          <a:r>
            <a:rPr lang="en-US" dirty="0"/>
            <a:t>- Credit Building</a:t>
          </a:r>
        </a:p>
        <a:p>
          <a:pPr>
            <a:buFont typeface="Arial" panose="020B0604020202020204" pitchFamily="34" charset="0"/>
            <a:buChar char="•"/>
          </a:pPr>
          <a:r>
            <a:rPr lang="en-US" dirty="0"/>
            <a:t>- Planned Debt</a:t>
          </a:r>
        </a:p>
        <a:p>
          <a:pPr>
            <a:buFont typeface="Arial" panose="020B0604020202020204" pitchFamily="34" charset="0"/>
            <a:buChar char="•"/>
          </a:pPr>
          <a:r>
            <a:rPr lang="en-US" dirty="0"/>
            <a:t>- Borrowing at similar return to wages (educational)</a:t>
          </a:r>
        </a:p>
      </dgm:t>
    </dgm:pt>
    <dgm:pt modelId="{24D51733-BB37-6C41-AF3D-8B34D5620481}" type="parTrans" cxnId="{25694954-57B5-B846-B932-6930BECA05B3}">
      <dgm:prSet/>
      <dgm:spPr/>
      <dgm:t>
        <a:bodyPr/>
        <a:lstStyle/>
        <a:p>
          <a:endParaRPr lang="en-US"/>
        </a:p>
      </dgm:t>
    </dgm:pt>
    <dgm:pt modelId="{A21BDEBE-9B34-804E-AF2D-B8D4B6628A05}" type="sibTrans" cxnId="{25694954-57B5-B846-B932-6930BECA05B3}">
      <dgm:prSet/>
      <dgm:spPr/>
      <dgm:t>
        <a:bodyPr/>
        <a:lstStyle/>
        <a:p>
          <a:endParaRPr lang="en-US"/>
        </a:p>
      </dgm:t>
    </dgm:pt>
    <dgm:pt modelId="{6018341B-D47F-3A4D-A3E1-0A15740A17B6}">
      <dgm:prSet phldrT="[Text]"/>
      <dgm:spPr/>
      <dgm:t>
        <a:bodyPr/>
        <a:lstStyle/>
        <a:p>
          <a:r>
            <a:rPr lang="en-US" dirty="0"/>
            <a:t>“BAD” DEBT</a:t>
          </a:r>
        </a:p>
      </dgm:t>
    </dgm:pt>
    <dgm:pt modelId="{321EF4FE-3947-6E43-B303-853551B610ED}" type="parTrans" cxnId="{6DD7289B-3B9E-F440-B801-94E09507B411}">
      <dgm:prSet/>
      <dgm:spPr/>
      <dgm:t>
        <a:bodyPr/>
        <a:lstStyle/>
        <a:p>
          <a:endParaRPr lang="en-US"/>
        </a:p>
      </dgm:t>
    </dgm:pt>
    <dgm:pt modelId="{1C6D2C75-BEBE-EA4A-872E-92CEB281BBA0}" type="sibTrans" cxnId="{6DD7289B-3B9E-F440-B801-94E09507B411}">
      <dgm:prSet/>
      <dgm:spPr/>
      <dgm:t>
        <a:bodyPr/>
        <a:lstStyle/>
        <a:p>
          <a:endParaRPr lang="en-US"/>
        </a:p>
      </dgm:t>
    </dgm:pt>
    <dgm:pt modelId="{0A121C6E-AE89-F240-BA5B-7D3316A03A85}">
      <dgm:prSet phldrT="[Text]"/>
      <dgm:spPr/>
      <dgm:t>
        <a:bodyPr/>
        <a:lstStyle/>
        <a:p>
          <a:r>
            <a:rPr lang="en-US" dirty="0"/>
            <a:t>- Unnecessary Purchases*</a:t>
          </a:r>
        </a:p>
        <a:p>
          <a:r>
            <a:rPr lang="en-US" dirty="0"/>
            <a:t>- High Interest Rates</a:t>
          </a:r>
        </a:p>
        <a:p>
          <a:r>
            <a:rPr lang="en-US" dirty="0"/>
            <a:t>- Compounding Bad Credit</a:t>
          </a:r>
        </a:p>
        <a:p>
          <a:r>
            <a:rPr lang="en-US" dirty="0"/>
            <a:t>- Borrowing more than wage returns (educational debt)</a:t>
          </a:r>
        </a:p>
      </dgm:t>
    </dgm:pt>
    <dgm:pt modelId="{9B29CB6D-8C0D-5A49-98F9-F7302AC18F26}" type="parTrans" cxnId="{EB942E98-AB95-2147-848B-4AF7C761FCED}">
      <dgm:prSet/>
      <dgm:spPr/>
      <dgm:t>
        <a:bodyPr/>
        <a:lstStyle/>
        <a:p>
          <a:endParaRPr lang="en-US"/>
        </a:p>
      </dgm:t>
    </dgm:pt>
    <dgm:pt modelId="{39F0CE10-D7F5-BE4F-84DB-F1D4815AA0BE}" type="sibTrans" cxnId="{EB942E98-AB95-2147-848B-4AF7C761FCED}">
      <dgm:prSet/>
      <dgm:spPr/>
      <dgm:t>
        <a:bodyPr/>
        <a:lstStyle/>
        <a:p>
          <a:endParaRPr lang="en-US"/>
        </a:p>
      </dgm:t>
    </dgm:pt>
    <dgm:pt modelId="{A8049657-013F-C241-8A2B-DE8BB46104B4}" type="pres">
      <dgm:prSet presAssocID="{16619805-36D2-F243-8F80-FB88C123F342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073C9892-CE08-DB44-96DA-08032D4E6A4D}" type="pres">
      <dgm:prSet presAssocID="{16619805-36D2-F243-8F80-FB88C123F342}" presName="Background" presStyleLbl="node1" presStyleIdx="0" presStyleCnt="1"/>
      <dgm:spPr/>
    </dgm:pt>
    <dgm:pt modelId="{C15D64DF-514D-F544-83A9-A0A342978495}" type="pres">
      <dgm:prSet presAssocID="{16619805-36D2-F243-8F80-FB88C123F342}" presName="Divider" presStyleLbl="callout" presStyleIdx="0" presStyleCnt="1"/>
      <dgm:spPr/>
    </dgm:pt>
    <dgm:pt modelId="{4BC5E0E3-0AA1-E242-B137-0BFF559B09A9}" type="pres">
      <dgm:prSet presAssocID="{16619805-36D2-F243-8F80-FB88C123F342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74DB45A-CCC9-D549-940F-D29EFC551343}" type="pres">
      <dgm:prSet presAssocID="{16619805-36D2-F243-8F80-FB88C123F342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7D6A724-CC52-2545-80C0-61D873AF6601}" type="pres">
      <dgm:prSet presAssocID="{16619805-36D2-F243-8F80-FB88C123F342}" presName="ParentText1" presStyleLbl="revTx" presStyleIdx="0" presStyleCnt="0">
        <dgm:presLayoutVars>
          <dgm:chMax val="1"/>
          <dgm:chPref val="1"/>
        </dgm:presLayoutVars>
      </dgm:prSet>
      <dgm:spPr/>
    </dgm:pt>
    <dgm:pt modelId="{83C85F28-FBA8-AA42-93E7-4F95E4FFC6E3}" type="pres">
      <dgm:prSet presAssocID="{16619805-36D2-F243-8F80-FB88C123F342}" presName="ParentShape1" presStyleLbl="alignImgPlace1" presStyleIdx="0" presStyleCnt="2">
        <dgm:presLayoutVars/>
      </dgm:prSet>
      <dgm:spPr/>
    </dgm:pt>
    <dgm:pt modelId="{60E10B8D-4C38-634B-8E3B-4165B8E65957}" type="pres">
      <dgm:prSet presAssocID="{16619805-36D2-F243-8F80-FB88C123F342}" presName="ParentText2" presStyleLbl="revTx" presStyleIdx="0" presStyleCnt="0">
        <dgm:presLayoutVars>
          <dgm:chMax val="1"/>
          <dgm:chPref val="1"/>
        </dgm:presLayoutVars>
      </dgm:prSet>
      <dgm:spPr/>
    </dgm:pt>
    <dgm:pt modelId="{02FF22DA-80D1-7E4E-9CEE-7FBFBAE78F7B}" type="pres">
      <dgm:prSet presAssocID="{16619805-36D2-F243-8F80-FB88C123F342}" presName="ParentShape2" presStyleLbl="alignImgPlace1" presStyleIdx="1" presStyleCnt="2">
        <dgm:presLayoutVars/>
      </dgm:prSet>
      <dgm:spPr/>
    </dgm:pt>
  </dgm:ptLst>
  <dgm:cxnLst>
    <dgm:cxn modelId="{C7CBD921-CE95-844C-9C97-32FD9723B993}" type="presOf" srcId="{0A121C6E-AE89-F240-BA5B-7D3316A03A85}" destId="{B74DB45A-CCC9-D549-940F-D29EFC551343}" srcOrd="0" destOrd="0" presId="urn:microsoft.com/office/officeart/2009/3/layout/OpposingIdeas"/>
    <dgm:cxn modelId="{25694954-57B5-B846-B932-6930BECA05B3}" srcId="{5FB359B7-745C-D849-A92F-5044FDB45E78}" destId="{52A1CBD8-5683-CB4C-917C-19247DCA6540}" srcOrd="0" destOrd="0" parTransId="{24D51733-BB37-6C41-AF3D-8B34D5620481}" sibTransId="{A21BDEBE-9B34-804E-AF2D-B8D4B6628A05}"/>
    <dgm:cxn modelId="{4EEB006B-DFA1-8A46-88DA-045D5256C3F8}" srcId="{16619805-36D2-F243-8F80-FB88C123F342}" destId="{5FB359B7-745C-D849-A92F-5044FDB45E78}" srcOrd="0" destOrd="0" parTransId="{C1A76C97-37CE-5342-A37F-D783991CB6A2}" sibTransId="{4C575038-EC63-6D4D-841F-B59A56A71830}"/>
    <dgm:cxn modelId="{64DD6879-1680-BC4A-A22E-6AA76452591E}" type="presOf" srcId="{16619805-36D2-F243-8F80-FB88C123F342}" destId="{A8049657-013F-C241-8A2B-DE8BB46104B4}" srcOrd="0" destOrd="0" presId="urn:microsoft.com/office/officeart/2009/3/layout/OpposingIdeas"/>
    <dgm:cxn modelId="{8E35F18D-CC90-584E-9195-637D3446735D}" type="presOf" srcId="{6018341B-D47F-3A4D-A3E1-0A15740A17B6}" destId="{02FF22DA-80D1-7E4E-9CEE-7FBFBAE78F7B}" srcOrd="1" destOrd="0" presId="urn:microsoft.com/office/officeart/2009/3/layout/OpposingIdeas"/>
    <dgm:cxn modelId="{EB942E98-AB95-2147-848B-4AF7C761FCED}" srcId="{6018341B-D47F-3A4D-A3E1-0A15740A17B6}" destId="{0A121C6E-AE89-F240-BA5B-7D3316A03A85}" srcOrd="0" destOrd="0" parTransId="{9B29CB6D-8C0D-5A49-98F9-F7302AC18F26}" sibTransId="{39F0CE10-D7F5-BE4F-84DB-F1D4815AA0BE}"/>
    <dgm:cxn modelId="{6DD7289B-3B9E-F440-B801-94E09507B411}" srcId="{16619805-36D2-F243-8F80-FB88C123F342}" destId="{6018341B-D47F-3A4D-A3E1-0A15740A17B6}" srcOrd="1" destOrd="0" parTransId="{321EF4FE-3947-6E43-B303-853551B610ED}" sibTransId="{1C6D2C75-BEBE-EA4A-872E-92CEB281BBA0}"/>
    <dgm:cxn modelId="{E923B5A8-A476-8946-9BEE-F1B0A9C78639}" type="presOf" srcId="{5FB359B7-745C-D849-A92F-5044FDB45E78}" destId="{83C85F28-FBA8-AA42-93E7-4F95E4FFC6E3}" srcOrd="1" destOrd="0" presId="urn:microsoft.com/office/officeart/2009/3/layout/OpposingIdeas"/>
    <dgm:cxn modelId="{E4E7CBD5-41C6-CE4B-8043-DF3C557011E6}" type="presOf" srcId="{6018341B-D47F-3A4D-A3E1-0A15740A17B6}" destId="{60E10B8D-4C38-634B-8E3B-4165B8E65957}" srcOrd="0" destOrd="0" presId="urn:microsoft.com/office/officeart/2009/3/layout/OpposingIdeas"/>
    <dgm:cxn modelId="{D35B53F6-44E1-C94D-91A5-2A559C052AFA}" type="presOf" srcId="{52A1CBD8-5683-CB4C-917C-19247DCA6540}" destId="{4BC5E0E3-0AA1-E242-B137-0BFF559B09A9}" srcOrd="0" destOrd="0" presId="urn:microsoft.com/office/officeart/2009/3/layout/OpposingIdeas"/>
    <dgm:cxn modelId="{079F8AFC-E092-604C-8E0B-1AC30FEAC58D}" type="presOf" srcId="{5FB359B7-745C-D849-A92F-5044FDB45E78}" destId="{B7D6A724-CC52-2545-80C0-61D873AF6601}" srcOrd="0" destOrd="0" presId="urn:microsoft.com/office/officeart/2009/3/layout/OpposingIdeas"/>
    <dgm:cxn modelId="{D87C09F5-0764-3A41-88FF-1B21BDFA110C}" type="presParOf" srcId="{A8049657-013F-C241-8A2B-DE8BB46104B4}" destId="{073C9892-CE08-DB44-96DA-08032D4E6A4D}" srcOrd="0" destOrd="0" presId="urn:microsoft.com/office/officeart/2009/3/layout/OpposingIdeas"/>
    <dgm:cxn modelId="{CBFE9040-FF22-9046-84F5-FE70A5A90440}" type="presParOf" srcId="{A8049657-013F-C241-8A2B-DE8BB46104B4}" destId="{C15D64DF-514D-F544-83A9-A0A342978495}" srcOrd="1" destOrd="0" presId="urn:microsoft.com/office/officeart/2009/3/layout/OpposingIdeas"/>
    <dgm:cxn modelId="{5F3FD4A5-1480-0A4C-BB2E-223FD360B450}" type="presParOf" srcId="{A8049657-013F-C241-8A2B-DE8BB46104B4}" destId="{4BC5E0E3-0AA1-E242-B137-0BFF559B09A9}" srcOrd="2" destOrd="0" presId="urn:microsoft.com/office/officeart/2009/3/layout/OpposingIdeas"/>
    <dgm:cxn modelId="{8305777F-4179-BC45-AE67-506362F46548}" type="presParOf" srcId="{A8049657-013F-C241-8A2B-DE8BB46104B4}" destId="{B74DB45A-CCC9-D549-940F-D29EFC551343}" srcOrd="3" destOrd="0" presId="urn:microsoft.com/office/officeart/2009/3/layout/OpposingIdeas"/>
    <dgm:cxn modelId="{097D3B97-5CD3-1C4E-99D6-2265675BA70B}" type="presParOf" srcId="{A8049657-013F-C241-8A2B-DE8BB46104B4}" destId="{B7D6A724-CC52-2545-80C0-61D873AF6601}" srcOrd="4" destOrd="0" presId="urn:microsoft.com/office/officeart/2009/3/layout/OpposingIdeas"/>
    <dgm:cxn modelId="{211081C5-33C6-EC44-87C7-2698C0464123}" type="presParOf" srcId="{A8049657-013F-C241-8A2B-DE8BB46104B4}" destId="{83C85F28-FBA8-AA42-93E7-4F95E4FFC6E3}" srcOrd="5" destOrd="0" presId="urn:microsoft.com/office/officeart/2009/3/layout/OpposingIdeas"/>
    <dgm:cxn modelId="{02B0B8B9-41ED-7E4D-83C7-274A4CBB50B5}" type="presParOf" srcId="{A8049657-013F-C241-8A2B-DE8BB46104B4}" destId="{60E10B8D-4C38-634B-8E3B-4165B8E65957}" srcOrd="6" destOrd="0" presId="urn:microsoft.com/office/officeart/2009/3/layout/OpposingIdeas"/>
    <dgm:cxn modelId="{3BA55059-7A7F-094E-815A-05933B7B34B0}" type="presParOf" srcId="{A8049657-013F-C241-8A2B-DE8BB46104B4}" destId="{02FF22DA-80D1-7E4E-9CEE-7FBFBAE78F7B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581ED0-9F49-654D-BA43-B2C296903325}" type="doc">
      <dgm:prSet loTypeId="urn:microsoft.com/office/officeart/2008/layout/CaptionedPictures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3DE623-D1AB-F646-96A7-2216F43A2272}">
      <dgm:prSet phldrT="[Text]" custT="1"/>
      <dgm:spPr/>
      <dgm:t>
        <a:bodyPr/>
        <a:lstStyle/>
        <a:p>
          <a:r>
            <a:rPr lang="en-US" sz="2000" dirty="0"/>
            <a:t>Debt to Income Calculations</a:t>
          </a:r>
        </a:p>
      </dgm:t>
    </dgm:pt>
    <dgm:pt modelId="{028A28A8-985C-124B-A645-EE894CD0C749}" type="parTrans" cxnId="{76DC067F-FD10-054C-A4FE-617D0E8BF983}">
      <dgm:prSet/>
      <dgm:spPr/>
      <dgm:t>
        <a:bodyPr/>
        <a:lstStyle/>
        <a:p>
          <a:endParaRPr lang="en-US"/>
        </a:p>
      </dgm:t>
    </dgm:pt>
    <dgm:pt modelId="{658D20FA-F06E-AD41-99D5-8F1AC992AB4B}" type="sibTrans" cxnId="{76DC067F-FD10-054C-A4FE-617D0E8BF983}">
      <dgm:prSet/>
      <dgm:spPr/>
      <dgm:t>
        <a:bodyPr/>
        <a:lstStyle/>
        <a:p>
          <a:endParaRPr lang="en-US"/>
        </a:p>
      </dgm:t>
    </dgm:pt>
    <dgm:pt modelId="{DC3EA8DC-4954-1847-802C-AB54B975AE86}">
      <dgm:prSet phldrT="[Text]"/>
      <dgm:spPr/>
      <dgm:t>
        <a:bodyPr/>
        <a:lstStyle/>
        <a:p>
          <a:r>
            <a:rPr lang="en-US" dirty="0"/>
            <a:t>Building a Debt Worksheet</a:t>
          </a:r>
        </a:p>
        <a:p>
          <a:r>
            <a:rPr lang="en-US" dirty="0"/>
            <a:t>Dealing with Debt Collectors</a:t>
          </a:r>
        </a:p>
      </dgm:t>
    </dgm:pt>
    <dgm:pt modelId="{B099F466-B0EF-3E41-9812-E57BE222B10B}" type="parTrans" cxnId="{04BB7DC4-5A8C-9947-A1DC-92B6E1B9534D}">
      <dgm:prSet/>
      <dgm:spPr/>
      <dgm:t>
        <a:bodyPr/>
        <a:lstStyle/>
        <a:p>
          <a:endParaRPr lang="en-US"/>
        </a:p>
      </dgm:t>
    </dgm:pt>
    <dgm:pt modelId="{12102995-4D64-1C4C-BA7E-8809736A2E7B}" type="sibTrans" cxnId="{04BB7DC4-5A8C-9947-A1DC-92B6E1B9534D}">
      <dgm:prSet/>
      <dgm:spPr/>
      <dgm:t>
        <a:bodyPr/>
        <a:lstStyle/>
        <a:p>
          <a:endParaRPr lang="en-US"/>
        </a:p>
      </dgm:t>
    </dgm:pt>
    <dgm:pt modelId="{A7E1EF2F-3080-5447-97DA-D97884192EF5}">
      <dgm:prSet phldrT="[Text]" custT="1"/>
      <dgm:spPr/>
      <dgm:t>
        <a:bodyPr/>
        <a:lstStyle/>
        <a:p>
          <a:r>
            <a:rPr lang="en-US" sz="1400" dirty="0"/>
            <a:t>Developing a Debt Reduction Worksheet</a:t>
          </a:r>
        </a:p>
        <a:p>
          <a:r>
            <a:rPr lang="en-US" sz="1400" dirty="0"/>
            <a:t>Discussing Student Loans</a:t>
          </a:r>
        </a:p>
      </dgm:t>
    </dgm:pt>
    <dgm:pt modelId="{D3BC50C2-CB7E-1442-8297-45BEFBEBCACB}" type="parTrans" cxnId="{FC097D96-8595-034E-B36E-85128A8B4F09}">
      <dgm:prSet/>
      <dgm:spPr/>
      <dgm:t>
        <a:bodyPr/>
        <a:lstStyle/>
        <a:p>
          <a:endParaRPr lang="en-US"/>
        </a:p>
      </dgm:t>
    </dgm:pt>
    <dgm:pt modelId="{463F745B-AAF8-9B47-A241-C2E3D2FFA3B3}" type="sibTrans" cxnId="{FC097D96-8595-034E-B36E-85128A8B4F09}">
      <dgm:prSet/>
      <dgm:spPr/>
      <dgm:t>
        <a:bodyPr/>
        <a:lstStyle/>
        <a:p>
          <a:endParaRPr lang="en-US"/>
        </a:p>
      </dgm:t>
    </dgm:pt>
    <dgm:pt modelId="{E029E709-80FA-2945-83D2-6ED4B7ADD94A}" type="pres">
      <dgm:prSet presAssocID="{BD581ED0-9F49-654D-BA43-B2C296903325}" presName="Name0" presStyleCnt="0">
        <dgm:presLayoutVars>
          <dgm:chMax/>
          <dgm:chPref/>
          <dgm:dir/>
        </dgm:presLayoutVars>
      </dgm:prSet>
      <dgm:spPr/>
    </dgm:pt>
    <dgm:pt modelId="{FE80AB2F-EEB1-854E-8564-1A1D0C05E223}" type="pres">
      <dgm:prSet presAssocID="{C23DE623-D1AB-F646-96A7-2216F43A2272}" presName="composite" presStyleCnt="0">
        <dgm:presLayoutVars>
          <dgm:chMax val="1"/>
          <dgm:chPref val="1"/>
        </dgm:presLayoutVars>
      </dgm:prSet>
      <dgm:spPr/>
    </dgm:pt>
    <dgm:pt modelId="{F3BA761A-DE29-3445-94F4-399CBB4C3B7A}" type="pres">
      <dgm:prSet presAssocID="{C23DE623-D1AB-F646-96A7-2216F43A2272}" presName="Accent" presStyleLbl="trAlignAcc1" presStyleIdx="0" presStyleCnt="3">
        <dgm:presLayoutVars>
          <dgm:chMax val="0"/>
          <dgm:chPref val="0"/>
        </dgm:presLayoutVars>
      </dgm:prSet>
      <dgm:spPr/>
    </dgm:pt>
    <dgm:pt modelId="{93ABC630-E565-E842-8123-BCE55465A73F}" type="pres">
      <dgm:prSet presAssocID="{C23DE623-D1AB-F646-96A7-2216F43A2272}" presName="Image" presStyleLbl="alignImgPlace1" presStyleIdx="0" presStyleCnt="3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1">
            <a:alphaModFix amt="59000"/>
          </a:blip>
          <a:srcRect/>
          <a:stretch>
            <a:fillRect l="-32000" r="-32000"/>
          </a:stretch>
        </a:blipFill>
      </dgm:spPr>
    </dgm:pt>
    <dgm:pt modelId="{F9D86EDD-E8C3-8C40-B299-5285908634EB}" type="pres">
      <dgm:prSet presAssocID="{C23DE623-D1AB-F646-96A7-2216F43A2272}" presName="ChildComposite" presStyleCnt="0"/>
      <dgm:spPr/>
    </dgm:pt>
    <dgm:pt modelId="{C87C76FE-7866-BC4E-B799-9FA32BE086FC}" type="pres">
      <dgm:prSet presAssocID="{C23DE623-D1AB-F646-96A7-2216F43A2272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4877E18-494B-4144-8BA7-C9DDF4C11E6A}" type="pres">
      <dgm:prSet presAssocID="{C23DE623-D1AB-F646-96A7-2216F43A2272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7092BEC9-4908-A54B-A2D6-C8D10E412726}" type="pres">
      <dgm:prSet presAssocID="{658D20FA-F06E-AD41-99D5-8F1AC992AB4B}" presName="sibTrans" presStyleCnt="0"/>
      <dgm:spPr/>
    </dgm:pt>
    <dgm:pt modelId="{14A70F5F-1017-D84E-BABC-475001E391BC}" type="pres">
      <dgm:prSet presAssocID="{DC3EA8DC-4954-1847-802C-AB54B975AE86}" presName="composite" presStyleCnt="0">
        <dgm:presLayoutVars>
          <dgm:chMax val="1"/>
          <dgm:chPref val="1"/>
        </dgm:presLayoutVars>
      </dgm:prSet>
      <dgm:spPr/>
    </dgm:pt>
    <dgm:pt modelId="{7EF2C7D4-DC83-8641-A094-E16CC545F693}" type="pres">
      <dgm:prSet presAssocID="{DC3EA8DC-4954-1847-802C-AB54B975AE86}" presName="Accent" presStyleLbl="trAlignAcc1" presStyleIdx="1" presStyleCnt="3">
        <dgm:presLayoutVars>
          <dgm:chMax val="0"/>
          <dgm:chPref val="0"/>
        </dgm:presLayoutVars>
      </dgm:prSet>
      <dgm:spPr/>
    </dgm:pt>
    <dgm:pt modelId="{A427D2FC-E2FF-8741-B692-1125895CE92E}" type="pres">
      <dgm:prSet presAssocID="{DC3EA8DC-4954-1847-802C-AB54B975AE86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alphaModFix amt="59000"/>
          </a:blip>
          <a:stretch>
            <a:fillRect l="-32000" r="-32000"/>
          </a:stretch>
        </a:blipFill>
      </dgm:spPr>
    </dgm:pt>
    <dgm:pt modelId="{096810E1-384A-DC46-A196-9119BB2EE7B6}" type="pres">
      <dgm:prSet presAssocID="{DC3EA8DC-4954-1847-802C-AB54B975AE86}" presName="ChildComposite" presStyleCnt="0"/>
      <dgm:spPr/>
    </dgm:pt>
    <dgm:pt modelId="{5D4E06FA-E3EA-434E-929C-928FD9712E18}" type="pres">
      <dgm:prSet presAssocID="{DC3EA8DC-4954-1847-802C-AB54B975AE8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DD691BC-1364-2245-AA38-4FE24D7230D5}" type="pres">
      <dgm:prSet presAssocID="{DC3EA8DC-4954-1847-802C-AB54B975AE86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FA2F6F8D-833D-434C-88C5-524C550FBBCB}" type="pres">
      <dgm:prSet presAssocID="{12102995-4D64-1C4C-BA7E-8809736A2E7B}" presName="sibTrans" presStyleCnt="0"/>
      <dgm:spPr/>
    </dgm:pt>
    <dgm:pt modelId="{F8376E24-3808-CB44-9EC9-2C279369E607}" type="pres">
      <dgm:prSet presAssocID="{A7E1EF2F-3080-5447-97DA-D97884192EF5}" presName="composite" presStyleCnt="0">
        <dgm:presLayoutVars>
          <dgm:chMax val="1"/>
          <dgm:chPref val="1"/>
        </dgm:presLayoutVars>
      </dgm:prSet>
      <dgm:spPr/>
    </dgm:pt>
    <dgm:pt modelId="{9C24AA7A-5444-474F-94C9-F58F5CC72644}" type="pres">
      <dgm:prSet presAssocID="{A7E1EF2F-3080-5447-97DA-D97884192EF5}" presName="Accent" presStyleLbl="trAlignAcc1" presStyleIdx="2" presStyleCnt="3">
        <dgm:presLayoutVars>
          <dgm:chMax val="0"/>
          <dgm:chPref val="0"/>
        </dgm:presLayoutVars>
      </dgm:prSet>
      <dgm:spPr/>
    </dgm:pt>
    <dgm:pt modelId="{82628458-AA6A-2A48-A0FF-14EA31ED4247}" type="pres">
      <dgm:prSet presAssocID="{A7E1EF2F-3080-5447-97DA-D97884192EF5}" presName="Image" presStyleLbl="alignImgPlace1" presStyleIdx="2" presStyleCnt="3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3">
            <a:alphaModFix amt="62000"/>
          </a:blip>
          <a:srcRect/>
          <a:stretch>
            <a:fillRect l="-32000" r="-32000"/>
          </a:stretch>
        </a:blipFill>
      </dgm:spPr>
    </dgm:pt>
    <dgm:pt modelId="{C10EC45A-7377-984C-B8AD-73B1B342DFC9}" type="pres">
      <dgm:prSet presAssocID="{A7E1EF2F-3080-5447-97DA-D97884192EF5}" presName="ChildComposite" presStyleCnt="0"/>
      <dgm:spPr/>
    </dgm:pt>
    <dgm:pt modelId="{69B2646D-4EBB-B149-89EE-39E7227499AA}" type="pres">
      <dgm:prSet presAssocID="{A7E1EF2F-3080-5447-97DA-D97884192EF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C40D466-2240-A641-9305-DF7E2D3809D4}" type="pres">
      <dgm:prSet presAssocID="{A7E1EF2F-3080-5447-97DA-D97884192EF5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1823EF29-2613-1343-A67A-54353A29AE78}" type="presOf" srcId="{C23DE623-D1AB-F646-96A7-2216F43A2272}" destId="{24877E18-494B-4144-8BA7-C9DDF4C11E6A}" srcOrd="0" destOrd="0" presId="urn:microsoft.com/office/officeart/2008/layout/CaptionedPictures"/>
    <dgm:cxn modelId="{2354A94F-0D18-B841-B9DF-FB23E213B637}" type="presOf" srcId="{A7E1EF2F-3080-5447-97DA-D97884192EF5}" destId="{FC40D466-2240-A641-9305-DF7E2D3809D4}" srcOrd="0" destOrd="0" presId="urn:microsoft.com/office/officeart/2008/layout/CaptionedPictures"/>
    <dgm:cxn modelId="{76DC067F-FD10-054C-A4FE-617D0E8BF983}" srcId="{BD581ED0-9F49-654D-BA43-B2C296903325}" destId="{C23DE623-D1AB-F646-96A7-2216F43A2272}" srcOrd="0" destOrd="0" parTransId="{028A28A8-985C-124B-A645-EE894CD0C749}" sibTransId="{658D20FA-F06E-AD41-99D5-8F1AC992AB4B}"/>
    <dgm:cxn modelId="{FC097D96-8595-034E-B36E-85128A8B4F09}" srcId="{BD581ED0-9F49-654D-BA43-B2C296903325}" destId="{A7E1EF2F-3080-5447-97DA-D97884192EF5}" srcOrd="2" destOrd="0" parTransId="{D3BC50C2-CB7E-1442-8297-45BEFBEBCACB}" sibTransId="{463F745B-AAF8-9B47-A241-C2E3D2FFA3B3}"/>
    <dgm:cxn modelId="{04BB7DC4-5A8C-9947-A1DC-92B6E1B9534D}" srcId="{BD581ED0-9F49-654D-BA43-B2C296903325}" destId="{DC3EA8DC-4954-1847-802C-AB54B975AE86}" srcOrd="1" destOrd="0" parTransId="{B099F466-B0EF-3E41-9812-E57BE222B10B}" sibTransId="{12102995-4D64-1C4C-BA7E-8809736A2E7B}"/>
    <dgm:cxn modelId="{E52548D2-86BF-AF49-83C9-8AFCC34C2226}" type="presOf" srcId="{DC3EA8DC-4954-1847-802C-AB54B975AE86}" destId="{2DD691BC-1364-2245-AA38-4FE24D7230D5}" srcOrd="0" destOrd="0" presId="urn:microsoft.com/office/officeart/2008/layout/CaptionedPictures"/>
    <dgm:cxn modelId="{F862F2DC-12F9-974E-A019-234347C87A31}" type="presOf" srcId="{BD581ED0-9F49-654D-BA43-B2C296903325}" destId="{E029E709-80FA-2945-83D2-6ED4B7ADD94A}" srcOrd="0" destOrd="0" presId="urn:microsoft.com/office/officeart/2008/layout/CaptionedPictures"/>
    <dgm:cxn modelId="{05DF116F-D6AF-CE4B-9456-4065BC3E5C39}" type="presParOf" srcId="{E029E709-80FA-2945-83D2-6ED4B7ADD94A}" destId="{FE80AB2F-EEB1-854E-8564-1A1D0C05E223}" srcOrd="0" destOrd="0" presId="urn:microsoft.com/office/officeart/2008/layout/CaptionedPictures"/>
    <dgm:cxn modelId="{E0766DB9-A715-B143-8FD3-807020C11E72}" type="presParOf" srcId="{FE80AB2F-EEB1-854E-8564-1A1D0C05E223}" destId="{F3BA761A-DE29-3445-94F4-399CBB4C3B7A}" srcOrd="0" destOrd="0" presId="urn:microsoft.com/office/officeart/2008/layout/CaptionedPictures"/>
    <dgm:cxn modelId="{2210D4A7-48C4-4F43-A6A9-0716D4BF461F}" type="presParOf" srcId="{FE80AB2F-EEB1-854E-8564-1A1D0C05E223}" destId="{93ABC630-E565-E842-8123-BCE55465A73F}" srcOrd="1" destOrd="0" presId="urn:microsoft.com/office/officeart/2008/layout/CaptionedPictures"/>
    <dgm:cxn modelId="{B2757F54-5A3E-D344-A4FF-1963204F939D}" type="presParOf" srcId="{FE80AB2F-EEB1-854E-8564-1A1D0C05E223}" destId="{F9D86EDD-E8C3-8C40-B299-5285908634EB}" srcOrd="2" destOrd="0" presId="urn:microsoft.com/office/officeart/2008/layout/CaptionedPictures"/>
    <dgm:cxn modelId="{960FD963-23E7-6646-803A-4B096CDFB102}" type="presParOf" srcId="{F9D86EDD-E8C3-8C40-B299-5285908634EB}" destId="{C87C76FE-7866-BC4E-B799-9FA32BE086FC}" srcOrd="0" destOrd="0" presId="urn:microsoft.com/office/officeart/2008/layout/CaptionedPictures"/>
    <dgm:cxn modelId="{6A1D3B95-950E-3D4A-ADD3-E6E4B5BDF572}" type="presParOf" srcId="{F9D86EDD-E8C3-8C40-B299-5285908634EB}" destId="{24877E18-494B-4144-8BA7-C9DDF4C11E6A}" srcOrd="1" destOrd="0" presId="urn:microsoft.com/office/officeart/2008/layout/CaptionedPictures"/>
    <dgm:cxn modelId="{66936F85-3133-0642-9038-5242C6FE8D51}" type="presParOf" srcId="{E029E709-80FA-2945-83D2-6ED4B7ADD94A}" destId="{7092BEC9-4908-A54B-A2D6-C8D10E412726}" srcOrd="1" destOrd="0" presId="urn:microsoft.com/office/officeart/2008/layout/CaptionedPictures"/>
    <dgm:cxn modelId="{D13795C1-2BB2-F444-841B-518AB780C078}" type="presParOf" srcId="{E029E709-80FA-2945-83D2-6ED4B7ADD94A}" destId="{14A70F5F-1017-D84E-BABC-475001E391BC}" srcOrd="2" destOrd="0" presId="urn:microsoft.com/office/officeart/2008/layout/CaptionedPictures"/>
    <dgm:cxn modelId="{5D02BF3A-BB99-384B-8A74-FD7673245B9D}" type="presParOf" srcId="{14A70F5F-1017-D84E-BABC-475001E391BC}" destId="{7EF2C7D4-DC83-8641-A094-E16CC545F693}" srcOrd="0" destOrd="0" presId="urn:microsoft.com/office/officeart/2008/layout/CaptionedPictures"/>
    <dgm:cxn modelId="{FC0870AC-8C25-1F44-BFF8-782F0EC434BD}" type="presParOf" srcId="{14A70F5F-1017-D84E-BABC-475001E391BC}" destId="{A427D2FC-E2FF-8741-B692-1125895CE92E}" srcOrd="1" destOrd="0" presId="urn:microsoft.com/office/officeart/2008/layout/CaptionedPictures"/>
    <dgm:cxn modelId="{CFFF6F90-47A2-2147-A86C-31EAC00B5237}" type="presParOf" srcId="{14A70F5F-1017-D84E-BABC-475001E391BC}" destId="{096810E1-384A-DC46-A196-9119BB2EE7B6}" srcOrd="2" destOrd="0" presId="urn:microsoft.com/office/officeart/2008/layout/CaptionedPictures"/>
    <dgm:cxn modelId="{3B36C8C8-D6B1-8A44-BBA9-2CC88FC5C2DC}" type="presParOf" srcId="{096810E1-384A-DC46-A196-9119BB2EE7B6}" destId="{5D4E06FA-E3EA-434E-929C-928FD9712E18}" srcOrd="0" destOrd="0" presId="urn:microsoft.com/office/officeart/2008/layout/CaptionedPictures"/>
    <dgm:cxn modelId="{27DF65E8-9BA6-3F42-A277-CFBCA1B78E60}" type="presParOf" srcId="{096810E1-384A-DC46-A196-9119BB2EE7B6}" destId="{2DD691BC-1364-2245-AA38-4FE24D7230D5}" srcOrd="1" destOrd="0" presId="urn:microsoft.com/office/officeart/2008/layout/CaptionedPictures"/>
    <dgm:cxn modelId="{152C1176-0645-8340-B4B3-CEB6CB2E9C15}" type="presParOf" srcId="{E029E709-80FA-2945-83D2-6ED4B7ADD94A}" destId="{FA2F6F8D-833D-434C-88C5-524C550FBBCB}" srcOrd="3" destOrd="0" presId="urn:microsoft.com/office/officeart/2008/layout/CaptionedPictures"/>
    <dgm:cxn modelId="{41B677C7-9AE0-6745-8C99-F0863F76D1AC}" type="presParOf" srcId="{E029E709-80FA-2945-83D2-6ED4B7ADD94A}" destId="{F8376E24-3808-CB44-9EC9-2C279369E607}" srcOrd="4" destOrd="0" presId="urn:microsoft.com/office/officeart/2008/layout/CaptionedPictures"/>
    <dgm:cxn modelId="{704D1298-53CC-644C-927F-A40726883208}" type="presParOf" srcId="{F8376E24-3808-CB44-9EC9-2C279369E607}" destId="{9C24AA7A-5444-474F-94C9-F58F5CC72644}" srcOrd="0" destOrd="0" presId="urn:microsoft.com/office/officeart/2008/layout/CaptionedPictures"/>
    <dgm:cxn modelId="{F25F4413-696F-7449-93F9-CA19ADA81797}" type="presParOf" srcId="{F8376E24-3808-CB44-9EC9-2C279369E607}" destId="{82628458-AA6A-2A48-A0FF-14EA31ED4247}" srcOrd="1" destOrd="0" presId="urn:microsoft.com/office/officeart/2008/layout/CaptionedPictures"/>
    <dgm:cxn modelId="{30FC4F9E-7FA7-7D48-80AE-1465F8935C64}" type="presParOf" srcId="{F8376E24-3808-CB44-9EC9-2C279369E607}" destId="{C10EC45A-7377-984C-B8AD-73B1B342DFC9}" srcOrd="2" destOrd="0" presId="urn:microsoft.com/office/officeart/2008/layout/CaptionedPictures"/>
    <dgm:cxn modelId="{57499109-CC77-2740-89AE-987F66C39280}" type="presParOf" srcId="{C10EC45A-7377-984C-B8AD-73B1B342DFC9}" destId="{69B2646D-4EBB-B149-89EE-39E7227499AA}" srcOrd="0" destOrd="0" presId="urn:microsoft.com/office/officeart/2008/layout/CaptionedPictures"/>
    <dgm:cxn modelId="{A76E0687-5F17-174A-95DB-0EA8219356B4}" type="presParOf" srcId="{C10EC45A-7377-984C-B8AD-73B1B342DFC9}" destId="{FC40D466-2240-A641-9305-DF7E2D3809D4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962D4-E11C-A34E-A232-B606D87D90EE}">
      <dsp:nvSpPr>
        <dsp:cNvPr id="0" name=""/>
        <dsp:cNvSpPr/>
      </dsp:nvSpPr>
      <dsp:spPr>
        <a:xfrm>
          <a:off x="0" y="0"/>
          <a:ext cx="4255745" cy="425574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430308-00F9-E341-AC00-16C206AE0F10}">
      <dsp:nvSpPr>
        <dsp:cNvPr id="0" name=""/>
        <dsp:cNvSpPr/>
      </dsp:nvSpPr>
      <dsp:spPr>
        <a:xfrm>
          <a:off x="2127872" y="0"/>
          <a:ext cx="8032127" cy="42557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Collect Information</a:t>
          </a:r>
        </a:p>
      </dsp:txBody>
      <dsp:txXfrm>
        <a:off x="2127872" y="0"/>
        <a:ext cx="4016063" cy="1276726"/>
      </dsp:txXfrm>
    </dsp:sp>
    <dsp:sp modelId="{22AA3521-4EBB-414C-8D33-2058557A8E12}">
      <dsp:nvSpPr>
        <dsp:cNvPr id="0" name=""/>
        <dsp:cNvSpPr/>
      </dsp:nvSpPr>
      <dsp:spPr>
        <a:xfrm>
          <a:off x="744756" y="1276726"/>
          <a:ext cx="2766231" cy="276623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B86135-49D4-FC45-AD73-ACF190078F33}">
      <dsp:nvSpPr>
        <dsp:cNvPr id="0" name=""/>
        <dsp:cNvSpPr/>
      </dsp:nvSpPr>
      <dsp:spPr>
        <a:xfrm>
          <a:off x="2127872" y="1276726"/>
          <a:ext cx="8032127" cy="27662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Review Goals</a:t>
          </a:r>
        </a:p>
      </dsp:txBody>
      <dsp:txXfrm>
        <a:off x="2127872" y="1276726"/>
        <a:ext cx="4016063" cy="1276722"/>
      </dsp:txXfrm>
    </dsp:sp>
    <dsp:sp modelId="{3C52E9B8-5A51-5647-ADC1-230C2CA304CB}">
      <dsp:nvSpPr>
        <dsp:cNvPr id="0" name=""/>
        <dsp:cNvSpPr/>
      </dsp:nvSpPr>
      <dsp:spPr>
        <a:xfrm>
          <a:off x="1489511" y="2553448"/>
          <a:ext cx="1276722" cy="127672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85748E-8E95-7245-8FD3-4AA1E4DF16A4}">
      <dsp:nvSpPr>
        <dsp:cNvPr id="0" name=""/>
        <dsp:cNvSpPr/>
      </dsp:nvSpPr>
      <dsp:spPr>
        <a:xfrm>
          <a:off x="2127872" y="2553448"/>
          <a:ext cx="8032127" cy="12767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Review Plans for Life Events</a:t>
          </a:r>
        </a:p>
      </dsp:txBody>
      <dsp:txXfrm>
        <a:off x="2127872" y="2553448"/>
        <a:ext cx="4016063" cy="1276722"/>
      </dsp:txXfrm>
    </dsp:sp>
    <dsp:sp modelId="{3BCED827-BA53-AF48-890D-6EEFCA11704D}">
      <dsp:nvSpPr>
        <dsp:cNvPr id="0" name=""/>
        <dsp:cNvSpPr/>
      </dsp:nvSpPr>
      <dsp:spPr>
        <a:xfrm>
          <a:off x="6143936" y="0"/>
          <a:ext cx="4016063" cy="12767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Track Resources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Track Spending</a:t>
          </a:r>
        </a:p>
      </dsp:txBody>
      <dsp:txXfrm>
        <a:off x="6143936" y="0"/>
        <a:ext cx="4016063" cy="1276726"/>
      </dsp:txXfrm>
    </dsp:sp>
    <dsp:sp modelId="{A5848201-9A47-724F-BE54-AC2B1835896F}">
      <dsp:nvSpPr>
        <dsp:cNvPr id="0" name=""/>
        <dsp:cNvSpPr/>
      </dsp:nvSpPr>
      <dsp:spPr>
        <a:xfrm>
          <a:off x="6143936" y="1276726"/>
          <a:ext cx="4016063" cy="127672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Where am I going?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How can I get there?</a:t>
          </a:r>
        </a:p>
      </dsp:txBody>
      <dsp:txXfrm>
        <a:off x="6143936" y="1276726"/>
        <a:ext cx="4016063" cy="1276722"/>
      </dsp:txXfrm>
    </dsp:sp>
    <dsp:sp modelId="{A98394FD-0BAF-C042-9F66-27E2DDE64D4D}">
      <dsp:nvSpPr>
        <dsp:cNvPr id="0" name=""/>
        <dsp:cNvSpPr/>
      </dsp:nvSpPr>
      <dsp:spPr>
        <a:xfrm>
          <a:off x="6143936" y="2553448"/>
          <a:ext cx="4016063" cy="127672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What events should I plan for?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What have I learned from other events?</a:t>
          </a:r>
        </a:p>
      </dsp:txBody>
      <dsp:txXfrm>
        <a:off x="6143936" y="2553448"/>
        <a:ext cx="4016063" cy="12767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962D4-E11C-A34E-A232-B606D87D90EE}">
      <dsp:nvSpPr>
        <dsp:cNvPr id="0" name=""/>
        <dsp:cNvSpPr/>
      </dsp:nvSpPr>
      <dsp:spPr>
        <a:xfrm>
          <a:off x="0" y="0"/>
          <a:ext cx="4255745" cy="425574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430308-00F9-E341-AC00-16C206AE0F10}">
      <dsp:nvSpPr>
        <dsp:cNvPr id="0" name=""/>
        <dsp:cNvSpPr/>
      </dsp:nvSpPr>
      <dsp:spPr>
        <a:xfrm>
          <a:off x="2127872" y="0"/>
          <a:ext cx="8032127" cy="42557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Develop Personal Tools</a:t>
          </a:r>
        </a:p>
      </dsp:txBody>
      <dsp:txXfrm>
        <a:off x="2127872" y="0"/>
        <a:ext cx="4016063" cy="1276726"/>
      </dsp:txXfrm>
    </dsp:sp>
    <dsp:sp modelId="{22AA3521-4EBB-414C-8D33-2058557A8E12}">
      <dsp:nvSpPr>
        <dsp:cNvPr id="0" name=""/>
        <dsp:cNvSpPr/>
      </dsp:nvSpPr>
      <dsp:spPr>
        <a:xfrm>
          <a:off x="744756" y="1276726"/>
          <a:ext cx="2766231" cy="276623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B86135-49D4-FC45-AD73-ACF190078F33}">
      <dsp:nvSpPr>
        <dsp:cNvPr id="0" name=""/>
        <dsp:cNvSpPr/>
      </dsp:nvSpPr>
      <dsp:spPr>
        <a:xfrm>
          <a:off x="2127872" y="1276726"/>
          <a:ext cx="8032127" cy="27662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Review Goals</a:t>
          </a:r>
        </a:p>
      </dsp:txBody>
      <dsp:txXfrm>
        <a:off x="2127872" y="1276726"/>
        <a:ext cx="4016063" cy="1276722"/>
      </dsp:txXfrm>
    </dsp:sp>
    <dsp:sp modelId="{3C52E9B8-5A51-5647-ADC1-230C2CA304CB}">
      <dsp:nvSpPr>
        <dsp:cNvPr id="0" name=""/>
        <dsp:cNvSpPr/>
      </dsp:nvSpPr>
      <dsp:spPr>
        <a:xfrm>
          <a:off x="1489511" y="2553448"/>
          <a:ext cx="1276722" cy="127672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85748E-8E95-7245-8FD3-4AA1E4DF16A4}">
      <dsp:nvSpPr>
        <dsp:cNvPr id="0" name=""/>
        <dsp:cNvSpPr/>
      </dsp:nvSpPr>
      <dsp:spPr>
        <a:xfrm>
          <a:off x="2127872" y="2553448"/>
          <a:ext cx="8032127" cy="12767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Track Your Progress</a:t>
          </a:r>
        </a:p>
      </dsp:txBody>
      <dsp:txXfrm>
        <a:off x="2127872" y="2553448"/>
        <a:ext cx="4016063" cy="1276722"/>
      </dsp:txXfrm>
    </dsp:sp>
    <dsp:sp modelId="{3BCED827-BA53-AF48-890D-6EEFCA11704D}">
      <dsp:nvSpPr>
        <dsp:cNvPr id="0" name=""/>
        <dsp:cNvSpPr/>
      </dsp:nvSpPr>
      <dsp:spPr>
        <a:xfrm>
          <a:off x="6143936" y="0"/>
          <a:ext cx="4016063" cy="12767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Calendar Tracking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Notebook Tracking</a:t>
          </a:r>
        </a:p>
      </dsp:txBody>
      <dsp:txXfrm>
        <a:off x="6143936" y="0"/>
        <a:ext cx="4016063" cy="1276726"/>
      </dsp:txXfrm>
    </dsp:sp>
    <dsp:sp modelId="{A5848201-9A47-724F-BE54-AC2B1835896F}">
      <dsp:nvSpPr>
        <dsp:cNvPr id="0" name=""/>
        <dsp:cNvSpPr/>
      </dsp:nvSpPr>
      <dsp:spPr>
        <a:xfrm>
          <a:off x="6143936" y="1276726"/>
          <a:ext cx="4016063" cy="127672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Where am I going?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How can I get there?</a:t>
          </a:r>
        </a:p>
      </dsp:txBody>
      <dsp:txXfrm>
        <a:off x="6143936" y="1276726"/>
        <a:ext cx="4016063" cy="1276722"/>
      </dsp:txXfrm>
    </dsp:sp>
    <dsp:sp modelId="{A98394FD-0BAF-C042-9F66-27E2DDE64D4D}">
      <dsp:nvSpPr>
        <dsp:cNvPr id="0" name=""/>
        <dsp:cNvSpPr/>
      </dsp:nvSpPr>
      <dsp:spPr>
        <a:xfrm>
          <a:off x="6143936" y="2553448"/>
          <a:ext cx="4016063" cy="127672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Projected v. Actual Income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Spending Tracking</a:t>
          </a:r>
        </a:p>
      </dsp:txBody>
      <dsp:txXfrm>
        <a:off x="6143936" y="2553448"/>
        <a:ext cx="4016063" cy="12767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962D4-E11C-A34E-A232-B606D87D90EE}">
      <dsp:nvSpPr>
        <dsp:cNvPr id="0" name=""/>
        <dsp:cNvSpPr/>
      </dsp:nvSpPr>
      <dsp:spPr>
        <a:xfrm>
          <a:off x="0" y="0"/>
          <a:ext cx="4255745" cy="425574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430308-00F9-E341-AC00-16C206AE0F10}">
      <dsp:nvSpPr>
        <dsp:cNvPr id="0" name=""/>
        <dsp:cNvSpPr/>
      </dsp:nvSpPr>
      <dsp:spPr>
        <a:xfrm>
          <a:off x="2127872" y="0"/>
          <a:ext cx="8032127" cy="42557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Set Targets</a:t>
          </a:r>
        </a:p>
      </dsp:txBody>
      <dsp:txXfrm>
        <a:off x="2127872" y="0"/>
        <a:ext cx="4016063" cy="1276726"/>
      </dsp:txXfrm>
    </dsp:sp>
    <dsp:sp modelId="{22AA3521-4EBB-414C-8D33-2058557A8E12}">
      <dsp:nvSpPr>
        <dsp:cNvPr id="0" name=""/>
        <dsp:cNvSpPr/>
      </dsp:nvSpPr>
      <dsp:spPr>
        <a:xfrm>
          <a:off x="744756" y="1276726"/>
          <a:ext cx="2766231" cy="276623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B86135-49D4-FC45-AD73-ACF190078F33}">
      <dsp:nvSpPr>
        <dsp:cNvPr id="0" name=""/>
        <dsp:cNvSpPr/>
      </dsp:nvSpPr>
      <dsp:spPr>
        <a:xfrm>
          <a:off x="2127872" y="1276726"/>
          <a:ext cx="8032127" cy="27662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Record Savings</a:t>
          </a:r>
        </a:p>
      </dsp:txBody>
      <dsp:txXfrm>
        <a:off x="2127872" y="1276726"/>
        <a:ext cx="4016063" cy="1276722"/>
      </dsp:txXfrm>
    </dsp:sp>
    <dsp:sp modelId="{3C52E9B8-5A51-5647-ADC1-230C2CA304CB}">
      <dsp:nvSpPr>
        <dsp:cNvPr id="0" name=""/>
        <dsp:cNvSpPr/>
      </dsp:nvSpPr>
      <dsp:spPr>
        <a:xfrm>
          <a:off x="1489511" y="2553448"/>
          <a:ext cx="1276722" cy="127672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85748E-8E95-7245-8FD3-4AA1E4DF16A4}">
      <dsp:nvSpPr>
        <dsp:cNvPr id="0" name=""/>
        <dsp:cNvSpPr/>
      </dsp:nvSpPr>
      <dsp:spPr>
        <a:xfrm>
          <a:off x="2127872" y="2553448"/>
          <a:ext cx="8032127" cy="12767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Plan for Sustainability</a:t>
          </a:r>
        </a:p>
      </dsp:txBody>
      <dsp:txXfrm>
        <a:off x="2127872" y="2553448"/>
        <a:ext cx="4016063" cy="1276722"/>
      </dsp:txXfrm>
    </dsp:sp>
    <dsp:sp modelId="{3BCED827-BA53-AF48-890D-6EEFCA11704D}">
      <dsp:nvSpPr>
        <dsp:cNvPr id="0" name=""/>
        <dsp:cNvSpPr/>
      </dsp:nvSpPr>
      <dsp:spPr>
        <a:xfrm>
          <a:off x="6143936" y="0"/>
          <a:ext cx="4016063" cy="12767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What can be eliminated, reduced or added?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How to meet targets?</a:t>
          </a:r>
        </a:p>
      </dsp:txBody>
      <dsp:txXfrm>
        <a:off x="6143936" y="0"/>
        <a:ext cx="4016063" cy="1276726"/>
      </dsp:txXfrm>
    </dsp:sp>
    <dsp:sp modelId="{A5848201-9A47-724F-BE54-AC2B1835896F}">
      <dsp:nvSpPr>
        <dsp:cNvPr id="0" name=""/>
        <dsp:cNvSpPr/>
      </dsp:nvSpPr>
      <dsp:spPr>
        <a:xfrm>
          <a:off x="6143936" y="1276726"/>
          <a:ext cx="4016063" cy="127672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What did I save?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What events helped / kept me from saving?</a:t>
          </a:r>
        </a:p>
      </dsp:txBody>
      <dsp:txXfrm>
        <a:off x="6143936" y="1276726"/>
        <a:ext cx="4016063" cy="1276722"/>
      </dsp:txXfrm>
    </dsp:sp>
    <dsp:sp modelId="{A98394FD-0BAF-C042-9F66-27E2DDE64D4D}">
      <dsp:nvSpPr>
        <dsp:cNvPr id="0" name=""/>
        <dsp:cNvSpPr/>
      </dsp:nvSpPr>
      <dsp:spPr>
        <a:xfrm>
          <a:off x="6143936" y="2553448"/>
          <a:ext cx="4016063" cy="127672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How can I continue to make progress?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What helped me most?</a:t>
          </a:r>
        </a:p>
      </dsp:txBody>
      <dsp:txXfrm>
        <a:off x="6143936" y="2553448"/>
        <a:ext cx="4016063" cy="12767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A761A-DE29-3445-94F4-399CBB4C3B7A}">
      <dsp:nvSpPr>
        <dsp:cNvPr id="0" name=""/>
        <dsp:cNvSpPr/>
      </dsp:nvSpPr>
      <dsp:spPr>
        <a:xfrm>
          <a:off x="1317" y="736024"/>
          <a:ext cx="2573447" cy="30275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BC630-E565-E842-8123-BCE55465A73F}">
      <dsp:nvSpPr>
        <dsp:cNvPr id="0" name=""/>
        <dsp:cNvSpPr/>
      </dsp:nvSpPr>
      <dsp:spPr>
        <a:xfrm>
          <a:off x="129990" y="857127"/>
          <a:ext cx="2316103" cy="1967930"/>
        </a:xfrm>
        <a:prstGeom prst="rect">
          <a:avLst/>
        </a:prstGeom>
        <a:blipFill dpi="0" rotWithShape="1">
          <a:blip xmlns:r="http://schemas.openxmlformats.org/officeDocument/2006/relationships" r:embed="rId1">
            <a:alphaModFix amt="59000"/>
          </a:blip>
          <a:srcRect/>
          <a:stretch>
            <a:fillRect l="-32000" r="-3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877E18-494B-4144-8BA7-C9DDF4C11E6A}">
      <dsp:nvSpPr>
        <dsp:cNvPr id="0" name=""/>
        <dsp:cNvSpPr/>
      </dsp:nvSpPr>
      <dsp:spPr>
        <a:xfrm>
          <a:off x="129990" y="2825058"/>
          <a:ext cx="2316103" cy="817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Cash Flow Checklist</a:t>
          </a:r>
        </a:p>
      </dsp:txBody>
      <dsp:txXfrm>
        <a:off x="129990" y="2825058"/>
        <a:ext cx="2316103" cy="817448"/>
      </dsp:txXfrm>
    </dsp:sp>
    <dsp:sp modelId="{7EF2C7D4-DC83-8641-A094-E16CC545F693}">
      <dsp:nvSpPr>
        <dsp:cNvPr id="0" name=""/>
        <dsp:cNvSpPr/>
      </dsp:nvSpPr>
      <dsp:spPr>
        <a:xfrm>
          <a:off x="3175209" y="736024"/>
          <a:ext cx="2573447" cy="30275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7D2FC-E2FF-8741-B692-1125895CE92E}">
      <dsp:nvSpPr>
        <dsp:cNvPr id="0" name=""/>
        <dsp:cNvSpPr/>
      </dsp:nvSpPr>
      <dsp:spPr>
        <a:xfrm>
          <a:off x="3303881" y="857127"/>
          <a:ext cx="2316103" cy="1967930"/>
        </a:xfrm>
        <a:prstGeom prst="rect">
          <a:avLst/>
        </a:prstGeom>
        <a:blipFill>
          <a:blip xmlns:r="http://schemas.openxmlformats.org/officeDocument/2006/relationships" r:embed="rId2">
            <a:alphaModFix amt="59000"/>
          </a:blip>
          <a:stretch>
            <a:fillRect l="-32000" r="-3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D691BC-1364-2245-AA38-4FE24D7230D5}">
      <dsp:nvSpPr>
        <dsp:cNvPr id="0" name=""/>
        <dsp:cNvSpPr/>
      </dsp:nvSpPr>
      <dsp:spPr>
        <a:xfrm>
          <a:off x="3303881" y="2825058"/>
          <a:ext cx="2316103" cy="817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Cash Flow Budgeting &amp; Calendar</a:t>
          </a:r>
        </a:p>
      </dsp:txBody>
      <dsp:txXfrm>
        <a:off x="3303881" y="2825058"/>
        <a:ext cx="2316103" cy="817448"/>
      </dsp:txXfrm>
    </dsp:sp>
    <dsp:sp modelId="{9C24AA7A-5444-474F-94C9-F58F5CC72644}">
      <dsp:nvSpPr>
        <dsp:cNvPr id="0" name=""/>
        <dsp:cNvSpPr/>
      </dsp:nvSpPr>
      <dsp:spPr>
        <a:xfrm>
          <a:off x="6349101" y="736024"/>
          <a:ext cx="2573447" cy="30275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28458-AA6A-2A48-A0FF-14EA31ED4247}">
      <dsp:nvSpPr>
        <dsp:cNvPr id="0" name=""/>
        <dsp:cNvSpPr/>
      </dsp:nvSpPr>
      <dsp:spPr>
        <a:xfrm>
          <a:off x="6477773" y="857127"/>
          <a:ext cx="2316103" cy="1967930"/>
        </a:xfrm>
        <a:prstGeom prst="rect">
          <a:avLst/>
        </a:prstGeom>
        <a:blipFill dpi="0" rotWithShape="1">
          <a:blip xmlns:r="http://schemas.openxmlformats.org/officeDocument/2006/relationships" r:embed="rId3">
            <a:alphaModFix amt="62000"/>
          </a:blip>
          <a:srcRect/>
          <a:stretch>
            <a:fillRect l="-32000" r="-3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40D466-2240-A641-9305-DF7E2D3809D4}">
      <dsp:nvSpPr>
        <dsp:cNvPr id="0" name=""/>
        <dsp:cNvSpPr/>
      </dsp:nvSpPr>
      <dsp:spPr>
        <a:xfrm>
          <a:off x="6477773" y="2825058"/>
          <a:ext cx="2316103" cy="817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Cash Flow Sustainability and Management</a:t>
          </a:r>
        </a:p>
      </dsp:txBody>
      <dsp:txXfrm>
        <a:off x="6477773" y="2825058"/>
        <a:ext cx="2316103" cy="8174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C9892-CE08-DB44-96DA-08032D4E6A4D}">
      <dsp:nvSpPr>
        <dsp:cNvPr id="0" name=""/>
        <dsp:cNvSpPr/>
      </dsp:nvSpPr>
      <dsp:spPr>
        <a:xfrm>
          <a:off x="1015999" y="1070223"/>
          <a:ext cx="6096000" cy="3278220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D64DF-514D-F544-83A9-A0A342978495}">
      <dsp:nvSpPr>
        <dsp:cNvPr id="0" name=""/>
        <dsp:cNvSpPr/>
      </dsp:nvSpPr>
      <dsp:spPr>
        <a:xfrm>
          <a:off x="4063999" y="1417913"/>
          <a:ext cx="812" cy="258284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5E0E3-0AA1-E242-B137-0BFF559B09A9}">
      <dsp:nvSpPr>
        <dsp:cNvPr id="0" name=""/>
        <dsp:cNvSpPr/>
      </dsp:nvSpPr>
      <dsp:spPr>
        <a:xfrm>
          <a:off x="1219199" y="1318573"/>
          <a:ext cx="2641600" cy="27815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100" kern="1200" dirty="0">
              <a:solidFill>
                <a:schemeClr val="bg1"/>
              </a:solidFill>
            </a:rPr>
            <a:t>- Long Term investments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100" kern="1200" dirty="0">
              <a:solidFill>
                <a:schemeClr val="bg1"/>
              </a:solidFill>
            </a:rPr>
            <a:t>- Low Interest Rates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100" kern="1200" dirty="0">
              <a:solidFill>
                <a:schemeClr val="bg1"/>
              </a:solidFill>
            </a:rPr>
            <a:t>- Credit Building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100" kern="1200" dirty="0">
              <a:solidFill>
                <a:schemeClr val="bg1"/>
              </a:solidFill>
            </a:rPr>
            <a:t>- Planned Debt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100" kern="1200" dirty="0">
              <a:solidFill>
                <a:schemeClr val="bg1"/>
              </a:solidFill>
            </a:rPr>
            <a:t>- Borrowing at similar return to wages (educational)</a:t>
          </a:r>
        </a:p>
      </dsp:txBody>
      <dsp:txXfrm>
        <a:off x="1219199" y="1318573"/>
        <a:ext cx="2641600" cy="2781520"/>
      </dsp:txXfrm>
    </dsp:sp>
    <dsp:sp modelId="{B74DB45A-CCC9-D549-940F-D29EFC551343}">
      <dsp:nvSpPr>
        <dsp:cNvPr id="0" name=""/>
        <dsp:cNvSpPr/>
      </dsp:nvSpPr>
      <dsp:spPr>
        <a:xfrm>
          <a:off x="4267199" y="1318573"/>
          <a:ext cx="2641600" cy="27815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- Unnecessary Purchases*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- High Interest Rates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- Compounding Bad Credit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- Borrowing more than wage returns (educational debt)</a:t>
          </a:r>
        </a:p>
      </dsp:txBody>
      <dsp:txXfrm>
        <a:off x="4267199" y="1318573"/>
        <a:ext cx="2641600" cy="2781520"/>
      </dsp:txXfrm>
    </dsp:sp>
    <dsp:sp modelId="{83C85F28-FBA8-AA42-93E7-4F95E4FFC6E3}">
      <dsp:nvSpPr>
        <dsp:cNvPr id="0" name=""/>
        <dsp:cNvSpPr/>
      </dsp:nvSpPr>
      <dsp:spPr>
        <a:xfrm rot="16200000">
          <a:off x="-1280120" y="1505953"/>
          <a:ext cx="3576240" cy="101600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“GOOD” DEBT</a:t>
          </a:r>
        </a:p>
      </dsp:txBody>
      <dsp:txXfrm>
        <a:off x="-1126567" y="1914370"/>
        <a:ext cx="3269135" cy="506272"/>
      </dsp:txXfrm>
    </dsp:sp>
    <dsp:sp modelId="{02FF22DA-80D1-7E4E-9CEE-7FBFBAE78F7B}">
      <dsp:nvSpPr>
        <dsp:cNvPr id="0" name=""/>
        <dsp:cNvSpPr/>
      </dsp:nvSpPr>
      <dsp:spPr>
        <a:xfrm rot="5400000">
          <a:off x="5831879" y="2896713"/>
          <a:ext cx="3576240" cy="101600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“BAD” DEBT</a:t>
          </a:r>
        </a:p>
      </dsp:txBody>
      <dsp:txXfrm>
        <a:off x="5985432" y="2998025"/>
        <a:ext cx="3269135" cy="5062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C9892-CE08-DB44-96DA-08032D4E6A4D}">
      <dsp:nvSpPr>
        <dsp:cNvPr id="0" name=""/>
        <dsp:cNvSpPr/>
      </dsp:nvSpPr>
      <dsp:spPr>
        <a:xfrm>
          <a:off x="1015999" y="1070223"/>
          <a:ext cx="6096000" cy="3278220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D64DF-514D-F544-83A9-A0A342978495}">
      <dsp:nvSpPr>
        <dsp:cNvPr id="0" name=""/>
        <dsp:cNvSpPr/>
      </dsp:nvSpPr>
      <dsp:spPr>
        <a:xfrm>
          <a:off x="4063999" y="1417913"/>
          <a:ext cx="812" cy="258284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5E0E3-0AA1-E242-B137-0BFF559B09A9}">
      <dsp:nvSpPr>
        <dsp:cNvPr id="0" name=""/>
        <dsp:cNvSpPr/>
      </dsp:nvSpPr>
      <dsp:spPr>
        <a:xfrm>
          <a:off x="1219199" y="1318573"/>
          <a:ext cx="2641600" cy="27815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100" kern="1200" dirty="0"/>
            <a:t>- Long Term investments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100" kern="1200" dirty="0"/>
            <a:t>- Low Interest Rates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100" kern="1200" dirty="0"/>
            <a:t>- Credit Building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100" kern="1200" dirty="0"/>
            <a:t>- Planned Debt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100" kern="1200" dirty="0"/>
            <a:t>- Borrowing at similar return to wages (educational)</a:t>
          </a:r>
        </a:p>
      </dsp:txBody>
      <dsp:txXfrm>
        <a:off x="1219199" y="1318573"/>
        <a:ext cx="2641600" cy="2781520"/>
      </dsp:txXfrm>
    </dsp:sp>
    <dsp:sp modelId="{B74DB45A-CCC9-D549-940F-D29EFC551343}">
      <dsp:nvSpPr>
        <dsp:cNvPr id="0" name=""/>
        <dsp:cNvSpPr/>
      </dsp:nvSpPr>
      <dsp:spPr>
        <a:xfrm>
          <a:off x="4267199" y="1318573"/>
          <a:ext cx="2641600" cy="27815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- Unnecessary Purchases*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- High Interest Rates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- Compounding Bad Credit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- Borrowing more than wage returns (educational debt)</a:t>
          </a:r>
        </a:p>
      </dsp:txBody>
      <dsp:txXfrm>
        <a:off x="4267199" y="1318573"/>
        <a:ext cx="2641600" cy="2781520"/>
      </dsp:txXfrm>
    </dsp:sp>
    <dsp:sp modelId="{83C85F28-FBA8-AA42-93E7-4F95E4FFC6E3}">
      <dsp:nvSpPr>
        <dsp:cNvPr id="0" name=""/>
        <dsp:cNvSpPr/>
      </dsp:nvSpPr>
      <dsp:spPr>
        <a:xfrm rot="16200000">
          <a:off x="-1280120" y="1505953"/>
          <a:ext cx="3576240" cy="101600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“GOOD” DEBT</a:t>
          </a:r>
        </a:p>
      </dsp:txBody>
      <dsp:txXfrm>
        <a:off x="-1126567" y="1914370"/>
        <a:ext cx="3269135" cy="506272"/>
      </dsp:txXfrm>
    </dsp:sp>
    <dsp:sp modelId="{02FF22DA-80D1-7E4E-9CEE-7FBFBAE78F7B}">
      <dsp:nvSpPr>
        <dsp:cNvPr id="0" name=""/>
        <dsp:cNvSpPr/>
      </dsp:nvSpPr>
      <dsp:spPr>
        <a:xfrm rot="5400000">
          <a:off x="5831879" y="2896713"/>
          <a:ext cx="3576240" cy="101600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“BAD” DEBT</a:t>
          </a:r>
        </a:p>
      </dsp:txBody>
      <dsp:txXfrm>
        <a:off x="5985432" y="2998025"/>
        <a:ext cx="3269135" cy="5062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A761A-DE29-3445-94F4-399CBB4C3B7A}">
      <dsp:nvSpPr>
        <dsp:cNvPr id="0" name=""/>
        <dsp:cNvSpPr/>
      </dsp:nvSpPr>
      <dsp:spPr>
        <a:xfrm>
          <a:off x="1317" y="736024"/>
          <a:ext cx="2573447" cy="30275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BC630-E565-E842-8123-BCE55465A73F}">
      <dsp:nvSpPr>
        <dsp:cNvPr id="0" name=""/>
        <dsp:cNvSpPr/>
      </dsp:nvSpPr>
      <dsp:spPr>
        <a:xfrm>
          <a:off x="129990" y="857127"/>
          <a:ext cx="2316103" cy="1967930"/>
        </a:xfrm>
        <a:prstGeom prst="rect">
          <a:avLst/>
        </a:prstGeom>
        <a:blipFill dpi="0" rotWithShape="1">
          <a:blip xmlns:r="http://schemas.openxmlformats.org/officeDocument/2006/relationships" r:embed="rId1">
            <a:alphaModFix amt="59000"/>
          </a:blip>
          <a:srcRect/>
          <a:stretch>
            <a:fillRect l="-32000" r="-3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877E18-494B-4144-8BA7-C9DDF4C11E6A}">
      <dsp:nvSpPr>
        <dsp:cNvPr id="0" name=""/>
        <dsp:cNvSpPr/>
      </dsp:nvSpPr>
      <dsp:spPr>
        <a:xfrm>
          <a:off x="129990" y="2825058"/>
          <a:ext cx="2316103" cy="817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Debt to Income Calculations</a:t>
          </a:r>
        </a:p>
      </dsp:txBody>
      <dsp:txXfrm>
        <a:off x="129990" y="2825058"/>
        <a:ext cx="2316103" cy="817448"/>
      </dsp:txXfrm>
    </dsp:sp>
    <dsp:sp modelId="{7EF2C7D4-DC83-8641-A094-E16CC545F693}">
      <dsp:nvSpPr>
        <dsp:cNvPr id="0" name=""/>
        <dsp:cNvSpPr/>
      </dsp:nvSpPr>
      <dsp:spPr>
        <a:xfrm>
          <a:off x="3175209" y="736024"/>
          <a:ext cx="2573447" cy="30275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7D2FC-E2FF-8741-B692-1125895CE92E}">
      <dsp:nvSpPr>
        <dsp:cNvPr id="0" name=""/>
        <dsp:cNvSpPr/>
      </dsp:nvSpPr>
      <dsp:spPr>
        <a:xfrm>
          <a:off x="3303881" y="857127"/>
          <a:ext cx="2316103" cy="1967930"/>
        </a:xfrm>
        <a:prstGeom prst="rect">
          <a:avLst/>
        </a:prstGeom>
        <a:blipFill>
          <a:blip xmlns:r="http://schemas.openxmlformats.org/officeDocument/2006/relationships" r:embed="rId2">
            <a:alphaModFix amt="59000"/>
          </a:blip>
          <a:stretch>
            <a:fillRect l="-32000" r="-3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D691BC-1364-2245-AA38-4FE24D7230D5}">
      <dsp:nvSpPr>
        <dsp:cNvPr id="0" name=""/>
        <dsp:cNvSpPr/>
      </dsp:nvSpPr>
      <dsp:spPr>
        <a:xfrm>
          <a:off x="3303881" y="2825058"/>
          <a:ext cx="2316103" cy="817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Building a Debt Worksheet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Dealing with Debt Collectors</a:t>
          </a:r>
        </a:p>
      </dsp:txBody>
      <dsp:txXfrm>
        <a:off x="3303881" y="2825058"/>
        <a:ext cx="2316103" cy="817448"/>
      </dsp:txXfrm>
    </dsp:sp>
    <dsp:sp modelId="{9C24AA7A-5444-474F-94C9-F58F5CC72644}">
      <dsp:nvSpPr>
        <dsp:cNvPr id="0" name=""/>
        <dsp:cNvSpPr/>
      </dsp:nvSpPr>
      <dsp:spPr>
        <a:xfrm>
          <a:off x="6349101" y="736024"/>
          <a:ext cx="2573447" cy="30275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28458-AA6A-2A48-A0FF-14EA31ED4247}">
      <dsp:nvSpPr>
        <dsp:cNvPr id="0" name=""/>
        <dsp:cNvSpPr/>
      </dsp:nvSpPr>
      <dsp:spPr>
        <a:xfrm>
          <a:off x="6477773" y="857127"/>
          <a:ext cx="2316103" cy="1967930"/>
        </a:xfrm>
        <a:prstGeom prst="rect">
          <a:avLst/>
        </a:prstGeom>
        <a:blipFill dpi="0" rotWithShape="1">
          <a:blip xmlns:r="http://schemas.openxmlformats.org/officeDocument/2006/relationships" r:embed="rId3">
            <a:alphaModFix amt="62000"/>
          </a:blip>
          <a:srcRect/>
          <a:stretch>
            <a:fillRect l="-32000" r="-3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40D466-2240-A641-9305-DF7E2D3809D4}">
      <dsp:nvSpPr>
        <dsp:cNvPr id="0" name=""/>
        <dsp:cNvSpPr/>
      </dsp:nvSpPr>
      <dsp:spPr>
        <a:xfrm>
          <a:off x="6477773" y="2825058"/>
          <a:ext cx="2316103" cy="817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Developing a Debt Reduction Worksheet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Discussing Student Loans</a:t>
          </a:r>
        </a:p>
      </dsp:txBody>
      <dsp:txXfrm>
        <a:off x="6477773" y="2825058"/>
        <a:ext cx="2316103" cy="817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1E822-6158-444E-8BC2-DA9B1CC87DA4}" type="datetimeFigureOut">
              <a:rPr lang="en-US" smtClean="0"/>
              <a:t>6/18/19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02BD7-1181-DE49-91B3-CBF82797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7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x-none" b="1" i="1" dirty="0">
              <a:solidFill>
                <a:srgbClr val="000000"/>
              </a:solidFill>
              <a:ea typeface="MS PGothic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A1F30A-4563-43F3-ABA4-BE4F7A8BE5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429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>
              <a:solidFill>
                <a:srgbClr val="000000"/>
              </a:solidFill>
              <a:ea typeface="MS PGothic" charset="-128"/>
            </a:endParaRP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5F05E1-CE4A-4817-9479-518ADA20D0A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891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>
              <a:solidFill>
                <a:srgbClr val="000000"/>
              </a:solidFill>
              <a:ea typeface="MS PGothic" charset="-128"/>
            </a:endParaRP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5F05E1-CE4A-4817-9479-518ADA20D0A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628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>
              <a:solidFill>
                <a:srgbClr val="000000"/>
              </a:solidFill>
              <a:ea typeface="MS PGothic" charset="-128"/>
            </a:endParaRP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5F05E1-CE4A-4817-9479-518ADA20D0A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446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>
              <a:solidFill>
                <a:srgbClr val="000000"/>
              </a:solidFill>
              <a:ea typeface="MS PGothic" charset="-128"/>
            </a:endParaRP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5F05E1-CE4A-4817-9479-518ADA20D0A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399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2025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941AA7-BCA1-4273-98C5-96FFDF94AE0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025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 typeface="Arial" charset="0"/>
              <a:buChar char="•"/>
              <a:defRPr/>
            </a:pPr>
            <a:endParaRPr lang="en-US" altLang="ja-JP" dirty="0">
              <a:ea typeface="MS PGothic" charset="-128"/>
              <a:cs typeface="Calibri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EAFC2B-F673-4593-B8DF-AD29F852041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295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 typeface="Arial" charset="0"/>
              <a:buChar char="•"/>
              <a:defRPr/>
            </a:pPr>
            <a:endParaRPr lang="en-US" altLang="ja-JP" dirty="0">
              <a:ea typeface="MS PGothic" charset="-128"/>
              <a:cs typeface="Calibri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EAFC2B-F673-4593-B8DF-AD29F852041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983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2025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941AA7-BCA1-4273-98C5-96FFDF94AE0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916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94B1D6-DF02-44D7-96A1-5BE180BAAB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459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13891C-EF3C-4EC0-A4C2-335D1D4463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394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13891C-EF3C-4EC0-A4C2-335D1D4463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221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13891C-EF3C-4EC0-A4C2-335D1D4463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626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2025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941AA7-BCA1-4273-98C5-96FFDF94AE0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627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>
              <a:solidFill>
                <a:srgbClr val="000000"/>
              </a:solidFill>
              <a:ea typeface="MS PGothic" charset="-128"/>
            </a:endParaRP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5F05E1-CE4A-4817-9479-518ADA20D0A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078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>
              <a:solidFill>
                <a:srgbClr val="000000"/>
              </a:solidFill>
              <a:ea typeface="MS PGothic" charset="-128"/>
            </a:endParaRP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5F05E1-CE4A-4817-9479-518ADA20D0A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03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w 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817" y="0"/>
            <a:ext cx="12192000" cy="185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8188" y="2164954"/>
            <a:ext cx="10715627" cy="743347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000" b="0" kern="1200" dirty="0">
                <a:solidFill>
                  <a:srgbClr val="10182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45067" y="2895600"/>
            <a:ext cx="10708748" cy="520700"/>
          </a:xfrm>
        </p:spPr>
        <p:txBody>
          <a:bodyPr>
            <a:normAutofit/>
          </a:bodyPr>
          <a:lstStyle>
            <a:lvl1pPr marL="0" indent="0">
              <a:buNone/>
              <a:defRPr lang="en-US" sz="1600" kern="1200" dirty="0" smtClean="0">
                <a:solidFill>
                  <a:srgbClr val="43484E"/>
                </a:solidFill>
                <a:latin typeface="+mj-lt"/>
                <a:ea typeface="+mn-ea"/>
                <a:cs typeface="Arial"/>
              </a:defRPr>
            </a:lvl1pPr>
          </a:lstStyle>
          <a:p>
            <a:pPr marL="0" lvl="0" indent="0" algn="l" defTabSz="4572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6"/>
          <a:stretch/>
        </p:blipFill>
        <p:spPr>
          <a:xfrm>
            <a:off x="240407" y="4540470"/>
            <a:ext cx="3688080" cy="219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4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 on th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7269" y="1376364"/>
            <a:ext cx="3390960" cy="1685925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191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1380744"/>
            <a:ext cx="3389376" cy="1682496"/>
          </a:xfrm>
        </p:spPr>
        <p:txBody>
          <a:bodyPr anchor="t"/>
          <a:lstStyle>
            <a:lvl1pPr>
              <a:lnSpc>
                <a:spcPts val="2600"/>
              </a:lnSpc>
              <a:spcBef>
                <a:spcPts val="1000"/>
              </a:spcBef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FFB03-6426-44DC-A3A5-3C17110B6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750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05088" y="6172201"/>
            <a:ext cx="2743200" cy="365125"/>
          </a:xfrm>
        </p:spPr>
        <p:txBody>
          <a:bodyPr/>
          <a:lstStyle/>
          <a:p>
            <a:fld id="{FFFFFB03-6426-44DC-A3A5-3C17110B6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38188" y="457201"/>
            <a:ext cx="10715627" cy="743347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534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38188" y="457201"/>
            <a:ext cx="10715627" cy="743347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38188" y="1524000"/>
            <a:ext cx="10716768" cy="410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7472" algn="l" defTabSz="4572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charset="2"/>
              <a:buChar char="§"/>
              <a:tabLst/>
              <a:defRPr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50000"/>
              <a:buFont typeface="Wingdings" charset="2"/>
              <a:buChar char="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/>
              <a:buChar char="•"/>
              <a:tabLst/>
              <a:defRPr/>
            </a:lvl3pPr>
          </a:lstStyle>
          <a:p>
            <a:pPr marL="342900" marR="0" lvl="0" indent="-347472" algn="l" defTabSz="4572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2CB34A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CB34A"/>
              </a:buClr>
              <a:buSzPct val="50000"/>
              <a:buFont typeface="Wingdings" charset="2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708568" y="6168574"/>
            <a:ext cx="2743200" cy="365125"/>
          </a:xfrm>
        </p:spPr>
        <p:txBody>
          <a:bodyPr/>
          <a:lstStyle/>
          <a:p>
            <a:fld id="{FFFFFB03-6426-44DC-A3A5-3C17110B6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5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-60960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64291" tIns="32146" rIns="64291" bIns="32146"/>
          <a:lstStyle>
            <a:lvl1pPr defTabSz="64135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defTabSz="6413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defTabSz="64135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defTabSz="64135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defTabSz="64135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defTabSz="641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defTabSz="641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defTabSz="641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defTabSz="641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  <a:sym typeface="Arial" pitchFamily="34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204149" y="2300174"/>
            <a:ext cx="9746075" cy="880064"/>
          </a:xfrm>
          <a:prstGeom prst="rect">
            <a:avLst/>
          </a:prstGeom>
        </p:spPr>
        <p:txBody>
          <a:bodyPr lIns="64251" tIns="32125" rIns="64251" bIns="32125">
            <a:normAutofit/>
          </a:bodyPr>
          <a:lstStyle>
            <a:lvl1pPr algn="l" defTabSz="457200" rtl="0" eaLnBrk="1" latinLnBrk="0" hangingPunct="1">
              <a:lnSpc>
                <a:spcPts val="5000"/>
              </a:lnSpc>
              <a:spcBef>
                <a:spcPts val="7500"/>
              </a:spcBef>
              <a:spcAft>
                <a:spcPts val="0"/>
              </a:spcAft>
              <a:buNone/>
              <a:defRPr lang="en-US" sz="46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1204150" y="3202725"/>
            <a:ext cx="9746073" cy="634842"/>
          </a:xfrm>
          <a:prstGeom prst="rect">
            <a:avLst/>
          </a:prstGeom>
        </p:spPr>
        <p:txBody>
          <a:bodyPr lIns="64251" tIns="32125" rIns="64251" bIns="32125">
            <a:spAutoFit/>
          </a:bodyPr>
          <a:lstStyle>
            <a:lvl1pPr marL="0" indent="0" algn="l">
              <a:lnSpc>
                <a:spcPts val="5000"/>
              </a:lnSpc>
              <a:spcBef>
                <a:spcPts val="2109"/>
              </a:spcBef>
              <a:buClr>
                <a:schemeClr val="tx2"/>
              </a:buClr>
              <a:buSzPct val="100000"/>
              <a:buFontTx/>
              <a:buNone/>
              <a:defRPr sz="3000" cap="none" baseline="0">
                <a:solidFill>
                  <a:srgbClr val="050606"/>
                </a:solidFill>
              </a:defRPr>
            </a:lvl1pPr>
            <a:lvl2pPr marL="321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7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8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970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1520" y="1545336"/>
            <a:ext cx="5266944" cy="4325112"/>
          </a:xfrm>
          <a:prstGeom prst="rect">
            <a:avLst/>
          </a:prstGeom>
        </p:spPr>
        <p:txBody>
          <a:bodyPr/>
          <a:lstStyle>
            <a:lvl1pPr marL="342900" marR="0" indent="-347472" algn="l" defTabSz="4572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charset="2"/>
              <a:buChar char="§"/>
              <a:tabLst/>
              <a:defRPr sz="20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50000"/>
              <a:buFont typeface="Wingdings" charset="2"/>
              <a:buChar char=""/>
              <a:tabLst/>
              <a:defRPr sz="18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/>
              <a:buChar char="•"/>
              <a:tabLst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7472" algn="l" defTabSz="4572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2CB34A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CB34A"/>
              </a:buClr>
              <a:buSzPct val="50000"/>
              <a:buFont typeface="Wingdings" charset="2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188" y="457201"/>
            <a:ext cx="10715627" cy="74334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7" y="1549400"/>
            <a:ext cx="5268383" cy="4326746"/>
          </a:xfrm>
          <a:prstGeom prst="rect">
            <a:avLst/>
          </a:prstGeom>
        </p:spPr>
        <p:txBody>
          <a:bodyPr/>
          <a:lstStyle>
            <a:lvl1pPr marL="342900" marR="0" indent="-347472" algn="l" defTabSz="4572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charset="2"/>
              <a:buChar char="§"/>
              <a:tabLst/>
              <a:defRPr sz="20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50000"/>
              <a:buFont typeface="Wingdings" charset="2"/>
              <a:buChar char=""/>
              <a:tabLst/>
              <a:defRPr sz="18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/>
              <a:buChar char="•"/>
              <a:tabLst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7472" algn="l" defTabSz="4572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2CB34A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CB34A"/>
              </a:buClr>
              <a:buSzPct val="50000"/>
              <a:buFont typeface="Wingdings" charset="2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05088" y="6172201"/>
            <a:ext cx="2743200" cy="365125"/>
          </a:xfrm>
        </p:spPr>
        <p:txBody>
          <a:bodyPr/>
          <a:lstStyle/>
          <a:p>
            <a:fld id="{FFFFFB03-6426-44DC-A3A5-3C17110B6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9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38188" y="452438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38193" y="2098849"/>
            <a:ext cx="5129793" cy="3717751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2000" baseline="0"/>
            </a:lvl1pPr>
            <a:lvl2pPr>
              <a:spcBef>
                <a:spcPts val="1000"/>
              </a:spcBef>
              <a:defRPr sz="1800" baseline="0"/>
            </a:lvl2pPr>
            <a:lvl3pPr>
              <a:spcBef>
                <a:spcPts val="10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22005" y="1579099"/>
            <a:ext cx="5131808" cy="37167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22005" y="2098849"/>
            <a:ext cx="5131808" cy="3717751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2000" baseline="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11200" y="1579099"/>
            <a:ext cx="5131808" cy="37167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8705088" y="6172201"/>
            <a:ext cx="2743200" cy="365125"/>
          </a:xfrm>
        </p:spPr>
        <p:txBody>
          <a:bodyPr/>
          <a:lstStyle/>
          <a:p>
            <a:fld id="{FFFFFB03-6426-44DC-A3A5-3C17110B6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2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738188" y="452438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05088" y="6172201"/>
            <a:ext cx="2743200" cy="365125"/>
          </a:xfrm>
          <a:prstGeom prst="rect">
            <a:avLst/>
          </a:prstGeom>
        </p:spPr>
        <p:txBody>
          <a:bodyPr/>
          <a:lstStyle/>
          <a:p>
            <a:fld id="{0155CA9A-7DC0-4F33-9AFB-59B2852CB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5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705088" y="6172201"/>
            <a:ext cx="2743200" cy="365125"/>
          </a:xfrm>
        </p:spPr>
        <p:txBody>
          <a:bodyPr/>
          <a:lstStyle/>
          <a:p>
            <a:fld id="{FFFFFB03-6426-44DC-A3A5-3C17110B6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49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165600" y="61737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8192" y="1549400"/>
            <a:ext cx="10715625" cy="4326746"/>
          </a:xfrm>
          <a:prstGeom prst="rect">
            <a:avLst/>
          </a:prstGeom>
        </p:spPr>
        <p:txBody>
          <a:bodyPr/>
          <a:lstStyle>
            <a:lvl1pPr marL="452628" indent="-457200">
              <a:buClr>
                <a:schemeClr val="accent3">
                  <a:lumMod val="75000"/>
                </a:schemeClr>
              </a:buClr>
              <a:buFont typeface="+mj-lt"/>
              <a:buAutoNum type="arabicPeriod"/>
              <a:defRPr sz="2000">
                <a:solidFill>
                  <a:srgbClr val="101820"/>
                </a:solidFill>
              </a:defRPr>
            </a:lvl1pPr>
            <a:lvl2pPr marL="800100" indent="-3429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SzPct val="100000"/>
              <a:buFont typeface="+mj-lt"/>
              <a:buAutoNum type="alphaLcPeriod"/>
              <a:defRPr sz="1800">
                <a:solidFill>
                  <a:srgbClr val="101820"/>
                </a:solidFill>
              </a:defRPr>
            </a:lvl2pPr>
            <a:lvl3pPr marL="11430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Wingdings" charset="2"/>
              <a:buChar char="§"/>
              <a:defRPr sz="1600">
                <a:solidFill>
                  <a:srgbClr val="101820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38188" y="452438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05088" y="6172201"/>
            <a:ext cx="2743200" cy="365125"/>
          </a:xfrm>
        </p:spPr>
        <p:txBody>
          <a:bodyPr/>
          <a:lstStyle/>
          <a:p>
            <a:fld id="{FFFFFB03-6426-44DC-A3A5-3C17110B6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1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38718" y="457200"/>
            <a:ext cx="1071456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8718" y="1527048"/>
            <a:ext cx="10714567" cy="410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7472" algn="l" defTabSz="4572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altLang="en-US" dirty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ts val="1000"/>
              </a:spcBef>
              <a:buClr>
                <a:schemeClr val="tx2"/>
              </a:buClr>
              <a:buSzPct val="50000"/>
              <a:buFont typeface="Wingdings" charset="2"/>
              <a:buChar char=""/>
            </a:pPr>
            <a:r>
              <a:rPr lang="en-US" altLang="en-US" dirty="0"/>
              <a:t>Second level</a:t>
            </a:r>
          </a:p>
          <a:p>
            <a:pPr marL="1143000" lvl="2" indent="-228600" algn="l" defTabSz="457200" rtl="0" eaLnBrk="1" latinLnBrk="0" hangingPunct="1">
              <a:spcBef>
                <a:spcPts val="1000"/>
              </a:spcBef>
              <a:buFont typeface="Arial"/>
              <a:buChar char="•"/>
            </a:pPr>
            <a:r>
              <a:rPr lang="en-US" altLang="en-US" dirty="0"/>
              <a:t>Third level</a:t>
            </a:r>
          </a:p>
        </p:txBody>
      </p:sp>
      <p:cxnSp>
        <p:nvCxnSpPr>
          <p:cNvPr id="8" name="Straight Connector 13"/>
          <p:cNvCxnSpPr>
            <a:cxnSpLocks noChangeShapeType="1"/>
          </p:cNvCxnSpPr>
          <p:nvPr userDrawn="1"/>
        </p:nvCxnSpPr>
        <p:spPr bwMode="auto">
          <a:xfrm>
            <a:off x="738193" y="1298448"/>
            <a:ext cx="10715625" cy="0"/>
          </a:xfrm>
          <a:prstGeom prst="line">
            <a:avLst/>
          </a:prstGeom>
          <a:noFill/>
          <a:ln w="2540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088" y="61722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FFFFB03-6426-44DC-A3A5-3C17110B6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  <a:ea typeface="MS PGothic" panose="020B0600070205080204" pitchFamily="34" charset="-128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  <a:ea typeface="MS PGothic" panose="020B0600070205080204" pitchFamily="34" charset="-128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  <a:ea typeface="MS PGothic" panose="020B0600070205080204" pitchFamily="34" charset="-128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  <a:ea typeface="MS PGothic" panose="020B0600070205080204" pitchFamily="34" charset="-128"/>
          <a:cs typeface="MS PGothic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9pPr>
    </p:titleStyle>
    <p:bodyStyle>
      <a:lvl1pPr marL="0" indent="0" algn="l" defTabSz="457200" rtl="0" eaLnBrk="0" fontAlgn="base" hangingPunct="0">
        <a:lnSpc>
          <a:spcPts val="2600"/>
        </a:lnSpc>
        <a:spcBef>
          <a:spcPts val="1000"/>
        </a:spcBef>
        <a:spcAft>
          <a:spcPct val="0"/>
        </a:spcAft>
        <a:buClr>
          <a:schemeClr val="accent3">
            <a:lumMod val="75000"/>
          </a:schemeClr>
        </a:buClr>
        <a:buFont typeface="Wingdings" panose="05000000000000000000" pitchFamily="2" charset="2"/>
        <a:buNone/>
        <a:defRPr lang="en-US" altLang="en-US" sz="2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accent3">
            <a:lumMod val="75000"/>
          </a:schemeClr>
        </a:buClr>
        <a:buSzPct val="50000"/>
        <a:buFont typeface="Wingdings" panose="05000000000000000000" pitchFamily="2" charset="2"/>
        <a:buChar char=""/>
        <a:defRPr lang="en-US" alt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3">
            <a:lumMod val="75000"/>
          </a:schemeClr>
        </a:buClr>
        <a:buFont typeface="Arial" panose="020B0604020202020204" pitchFamily="34" charset="0"/>
        <a:buChar char="•"/>
        <a:defRPr lang="en-US" alt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merfinance.gov/complain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nfcc.org/" TargetMode="External"/><Relationship Id="rId4" Type="http://schemas.openxmlformats.org/officeDocument/2006/relationships/hyperlink" Target="http://www.consumerfinance.gov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C95A28C-D756-0C43-8463-8C4D3DC394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6689" y="3097599"/>
            <a:ext cx="5334672" cy="634842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1B1B1B"/>
                </a:solidFill>
              </a:rPr>
              <a:t>Session 3: Finance Planning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83F6F7A-A38F-9E44-A22E-C643DF94C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588" y="5949877"/>
            <a:ext cx="2680363" cy="65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EA43F3-CB3F-1145-978C-C23AE5350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68" y="5640714"/>
            <a:ext cx="2252949" cy="11313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8B0D39-99F1-4DD4-BC68-E2F58CFACF98}"/>
              </a:ext>
            </a:extLst>
          </p:cNvPr>
          <p:cNvSpPr txBox="1"/>
          <p:nvPr/>
        </p:nvSpPr>
        <p:spPr>
          <a:xfrm>
            <a:off x="3033623" y="2434617"/>
            <a:ext cx="6096000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/>
              <a:t>Financial Resilience</a:t>
            </a:r>
          </a:p>
        </p:txBody>
      </p:sp>
      <p:pic>
        <p:nvPicPr>
          <p:cNvPr id="5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4E5B31F0-16B5-4037-AFAC-50D86E14C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079" y="1284038"/>
            <a:ext cx="5115464" cy="1120545"/>
          </a:xfrm>
          <a:prstGeom prst="rect">
            <a:avLst/>
          </a:prstGeom>
        </p:spPr>
      </p:pic>
      <p:pic>
        <p:nvPicPr>
          <p:cNvPr id="9" name="Graphic 9" descr="Coins">
            <a:extLst>
              <a:ext uri="{FF2B5EF4-FFF2-40B4-BE49-F238E27FC236}">
                <a16:creationId xmlns:a16="http://schemas.microsoft.com/office/drawing/2014/main" id="{7272E07A-4D62-42EF-B348-D1667173D2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49329" y="3820064"/>
            <a:ext cx="2064588" cy="2021456"/>
          </a:xfrm>
          <a:prstGeom prst="rect">
            <a:avLst/>
          </a:prstGeom>
        </p:spPr>
      </p:pic>
      <p:pic>
        <p:nvPicPr>
          <p:cNvPr id="6" name="Graphic 5" descr="Money">
            <a:extLst>
              <a:ext uri="{FF2B5EF4-FFF2-40B4-BE49-F238E27FC236}">
                <a16:creationId xmlns:a16="http://schemas.microsoft.com/office/drawing/2014/main" id="{6B4C036E-F897-4846-B754-7927409D3E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13917" y="3703858"/>
            <a:ext cx="2064588" cy="2064588"/>
          </a:xfrm>
          <a:prstGeom prst="rect">
            <a:avLst/>
          </a:prstGeom>
        </p:spPr>
      </p:pic>
      <p:pic>
        <p:nvPicPr>
          <p:cNvPr id="8" name="Graphic 7" descr="Credit card">
            <a:extLst>
              <a:ext uri="{FF2B5EF4-FFF2-40B4-BE49-F238E27FC236}">
                <a16:creationId xmlns:a16="http://schemas.microsoft.com/office/drawing/2014/main" id="{92194E25-7A81-274E-9EED-6C6B6D504F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84741" y="3776932"/>
            <a:ext cx="2064588" cy="206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17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0A5614B-972D-4C4E-A33C-6E81E71258F7}"/>
              </a:ext>
            </a:extLst>
          </p:cNvPr>
          <p:cNvSpPr/>
          <p:nvPr/>
        </p:nvSpPr>
        <p:spPr>
          <a:xfrm rot="178504">
            <a:off x="1957531" y="1730913"/>
            <a:ext cx="8294359" cy="48061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77D587-60BF-704E-A1DF-0D4B1285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579" y="505936"/>
            <a:ext cx="10715627" cy="933847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/>
              <a:t>Tool 1: Cash Budget Flow Tracking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EA7254-F07D-124D-ABC2-984A6CEE84F5}"/>
              </a:ext>
            </a:extLst>
          </p:cNvPr>
          <p:cNvSpPr/>
          <p:nvPr/>
        </p:nvSpPr>
        <p:spPr>
          <a:xfrm>
            <a:off x="236764" y="550747"/>
            <a:ext cx="11691258" cy="6479722"/>
          </a:xfrm>
          <a:prstGeom prst="rect">
            <a:avLst/>
          </a:prstGeom>
          <a:noFill/>
          <a:ln w="57150">
            <a:solidFill>
              <a:srgbClr val="007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1085D8-11C3-E743-AD6E-024C9B303074}"/>
              </a:ext>
            </a:extLst>
          </p:cNvPr>
          <p:cNvSpPr/>
          <p:nvPr/>
        </p:nvSpPr>
        <p:spPr>
          <a:xfrm rot="21314324">
            <a:off x="2023553" y="1730913"/>
            <a:ext cx="8294359" cy="48061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" descr="See http://files.consumerfinance.gov/f/documents/201701_cfpb_YMYG-Toolkit.pdf#page=172.&#10;&#10;Example table showing cash flow budget for 5 weeks with items including beginning balance, sources of cash, uses of cash and balance for week">
            <a:extLst>
              <a:ext uri="{FF2B5EF4-FFF2-40B4-BE49-F238E27FC236}">
                <a16:creationId xmlns:a16="http://schemas.microsoft.com/office/drawing/2014/main" id="{28515B59-E63A-D343-9D2A-246EAAF3D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067" y="1650452"/>
            <a:ext cx="7643866" cy="490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220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D587-60BF-704E-A1DF-0D4B1285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579" y="505936"/>
            <a:ext cx="10715627" cy="933847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/>
              <a:t>Tool 2: Cash Flow Calendar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EA7254-F07D-124D-ABC2-984A6CEE84F5}"/>
              </a:ext>
            </a:extLst>
          </p:cNvPr>
          <p:cNvSpPr/>
          <p:nvPr/>
        </p:nvSpPr>
        <p:spPr>
          <a:xfrm>
            <a:off x="236764" y="550747"/>
            <a:ext cx="11691258" cy="6479722"/>
          </a:xfrm>
          <a:prstGeom prst="rect">
            <a:avLst/>
          </a:prstGeom>
          <a:noFill/>
          <a:ln w="57150">
            <a:solidFill>
              <a:srgbClr val="007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" descr="See http://files.consumerfinance.gov/f/documents/201701_cfpb_YMYG-Toolkit.pdf#page=178.&#10;&#10;Sample week for Cash Flow Calendar: Beginning balance: $130 (from week before), &#10;What came in (Income / Benefits / Resources) and Ending balance. Beginning balance: $130 + Total sources: $585, including SNAP – Total uses: $450 = Ending balance: $265, including $100 in SNAP">
            <a:extLst>
              <a:ext uri="{FF2B5EF4-FFF2-40B4-BE49-F238E27FC236}">
                <a16:creationId xmlns:a16="http://schemas.microsoft.com/office/drawing/2014/main" id="{4AEF09E6-3239-6043-9FC2-AD74E7CD6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893" y="1439783"/>
            <a:ext cx="5019528" cy="528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F4CB99E-21E6-AD49-B7F7-317B178EF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579" y="1841891"/>
            <a:ext cx="4751628" cy="4775477"/>
          </a:xfrm>
        </p:spPr>
        <p:txBody>
          <a:bodyPr>
            <a:normAutofit/>
          </a:bodyPr>
          <a:lstStyle/>
          <a:p>
            <a:pPr indent="-347345"/>
            <a:r>
              <a:rPr lang="en-US" sz="3200" dirty="0"/>
              <a:t>Daily tracking helps visualize realities of daily spending and cost</a:t>
            </a:r>
          </a:p>
          <a:p>
            <a:pPr marL="0" indent="0">
              <a:buNone/>
            </a:pPr>
            <a:endParaRPr lang="en-US" sz="3200" dirty="0"/>
          </a:p>
          <a:p>
            <a:pPr indent="-347345"/>
            <a:r>
              <a:rPr lang="en-US" sz="3200" dirty="0"/>
              <a:t>Bill scheduling and planning</a:t>
            </a:r>
          </a:p>
          <a:p>
            <a:pPr marL="0" indent="0">
              <a:buNone/>
            </a:pPr>
            <a:endParaRPr lang="en-US" sz="3200" dirty="0"/>
          </a:p>
          <a:p>
            <a:pPr indent="-347345"/>
            <a:r>
              <a:rPr lang="en-US" sz="3200" dirty="0"/>
              <a:t>Total summing</a:t>
            </a:r>
          </a:p>
        </p:txBody>
      </p:sp>
    </p:spTree>
    <p:extLst>
      <p:ext uri="{BB962C8B-B14F-4D97-AF65-F5344CB8AC3E}">
        <p14:creationId xmlns:p14="http://schemas.microsoft.com/office/powerpoint/2010/main" val="2538050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D587-60BF-704E-A1DF-0D4B1285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579" y="505936"/>
            <a:ext cx="10715627" cy="933847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/>
              <a:t>Tool 3: Improving Cash Flow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EA7254-F07D-124D-ABC2-984A6CEE84F5}"/>
              </a:ext>
            </a:extLst>
          </p:cNvPr>
          <p:cNvSpPr/>
          <p:nvPr/>
        </p:nvSpPr>
        <p:spPr>
          <a:xfrm>
            <a:off x="236764" y="550747"/>
            <a:ext cx="11691258" cy="6479722"/>
          </a:xfrm>
          <a:prstGeom prst="rect">
            <a:avLst/>
          </a:prstGeom>
          <a:noFill/>
          <a:ln w="57150">
            <a:solidFill>
              <a:srgbClr val="007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96ACBB-5DA9-2A4E-A03C-1B53B2091AF2}"/>
              </a:ext>
            </a:extLst>
          </p:cNvPr>
          <p:cNvSpPr txBox="1">
            <a:spLocks/>
          </p:cNvSpPr>
          <p:nvPr/>
        </p:nvSpPr>
        <p:spPr bwMode="auto">
          <a:xfrm>
            <a:off x="507970" y="1684375"/>
            <a:ext cx="4727540" cy="429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0" fontAlgn="base" hangingPunct="0">
              <a:lnSpc>
                <a:spcPts val="2600"/>
              </a:lnSpc>
              <a:spcBef>
                <a:spcPts val="1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None/>
              <a:defRPr lang="en-US" alt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ts val="2400"/>
              </a:lnSpc>
              <a:spcBef>
                <a:spcPts val="1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50000"/>
              <a:buFont typeface="Wingdings" panose="05000000000000000000" pitchFamily="2" charset="2"/>
              <a:buChar char=""/>
              <a:defRPr lang="en-US" alt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lang="en-US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101820"/>
                </a:solidFill>
              </a:rPr>
              <a:t>Increase</a:t>
            </a:r>
            <a:r>
              <a:rPr lang="en-US" dirty="0">
                <a:solidFill>
                  <a:srgbClr val="101820"/>
                </a:solidFill>
              </a:rPr>
              <a:t> sources of cash, income, or other financial resources, including accessing public benefits and applying for tax credits for which you qualify.</a:t>
            </a:r>
          </a:p>
          <a:p>
            <a:pPr marL="1371600" lvl="3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en-US" dirty="0">
              <a:solidFill>
                <a:srgbClr val="101820"/>
              </a:solidFill>
            </a:endParaRPr>
          </a:p>
          <a:p>
            <a:pPr marL="914400" lvl="2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101820"/>
                </a:solidFill>
              </a:rPr>
              <a:t>Decrease </a:t>
            </a:r>
            <a:r>
              <a:rPr lang="en-US" dirty="0">
                <a:solidFill>
                  <a:srgbClr val="101820"/>
                </a:solidFill>
              </a:rPr>
              <a:t>your spending or uses of cash and other financial resources.</a:t>
            </a:r>
          </a:p>
          <a:p>
            <a:pPr marL="457200" lvl="1" indent="0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dirty="0">
              <a:solidFill>
                <a:srgbClr val="101820"/>
              </a:solidFill>
            </a:endParaRPr>
          </a:p>
          <a:p>
            <a:pPr marL="914400" lvl="2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101820"/>
                </a:solidFill>
              </a:rPr>
              <a:t>Match</a:t>
            </a:r>
            <a:r>
              <a:rPr lang="en-US" dirty="0">
                <a:solidFill>
                  <a:srgbClr val="101820"/>
                </a:solidFill>
              </a:rPr>
              <a:t> timing of sources and uses of income where possible.</a:t>
            </a:r>
          </a:p>
          <a:p>
            <a:pPr>
              <a:lnSpc>
                <a:spcPct val="120000"/>
              </a:lnSpc>
            </a:pPr>
            <a:endParaRPr lang="en-US" b="1" dirty="0">
              <a:solidFill>
                <a:srgbClr val="101820"/>
              </a:solidFill>
            </a:endParaRPr>
          </a:p>
        </p:txBody>
      </p:sp>
      <p:grpSp>
        <p:nvGrpSpPr>
          <p:cNvPr id="11" name="Group 9" descr="&quot;&quot;">
            <a:extLst>
              <a:ext uri="{FF2B5EF4-FFF2-40B4-BE49-F238E27FC236}">
                <a16:creationId xmlns:a16="http://schemas.microsoft.com/office/drawing/2014/main" id="{116A19B6-66B7-F043-B329-8F9044616658}"/>
              </a:ext>
            </a:extLst>
          </p:cNvPr>
          <p:cNvGrpSpPr>
            <a:grpSpLocks/>
          </p:cNvGrpSpPr>
          <p:nvPr/>
        </p:nvGrpSpPr>
        <p:grpSpPr bwMode="auto">
          <a:xfrm>
            <a:off x="805830" y="5374129"/>
            <a:ext cx="405706" cy="270103"/>
            <a:chOff x="5605860" y="3077329"/>
            <a:chExt cx="330200" cy="199188"/>
          </a:xfrm>
        </p:grpSpPr>
        <p:pic>
          <p:nvPicPr>
            <p:cNvPr id="12" name="Picture 10" descr="&quot;&quot;">
              <a:extLst>
                <a:ext uri="{FF2B5EF4-FFF2-40B4-BE49-F238E27FC236}">
                  <a16:creationId xmlns:a16="http://schemas.microsoft.com/office/drawing/2014/main" id="{3337CADF-4638-E448-AD22-476FCAD93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860" y="3077329"/>
              <a:ext cx="330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 descr="&quot;&quot;">
              <a:extLst>
                <a:ext uri="{FF2B5EF4-FFF2-40B4-BE49-F238E27FC236}">
                  <a16:creationId xmlns:a16="http://schemas.microsoft.com/office/drawing/2014/main" id="{45C4E4DC-5968-3E4E-92E1-679E3D7D8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860" y="3213017"/>
              <a:ext cx="330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2" descr="&quot;&quot;">
            <a:extLst>
              <a:ext uri="{FF2B5EF4-FFF2-40B4-BE49-F238E27FC236}">
                <a16:creationId xmlns:a16="http://schemas.microsoft.com/office/drawing/2014/main" id="{DEC6090A-FFBE-D245-BB42-B3491F92AC4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4394" y="3986817"/>
            <a:ext cx="481891" cy="39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&quot;&quot;">
            <a:extLst>
              <a:ext uri="{FF2B5EF4-FFF2-40B4-BE49-F238E27FC236}">
                <a16:creationId xmlns:a16="http://schemas.microsoft.com/office/drawing/2014/main" id="{8447EBB2-D98B-3847-A314-D3BF5C2ED95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64394" y="2151666"/>
            <a:ext cx="481889" cy="39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See http://files.consumerfinance.gov/f/documents/201701_cfpb_YMYG-Toolkit.pdf#page=181.&#10;&#10;Table with suggestions for improving clash flow. The table has 4 columns. The first is for checking off suggestions, the last is for listing next steps. The middle 2 columns provide strategies and helpful tips. Strategy: Negotiate new due dates for bills to better line up with when you get income. Helpful tip: Start with businesses where you have a long-standing relationship. Strategy: Negotiate splitting a monthly payment into two smaller payments. Helpful tip: For example, if a $700 rent  payment is due the first of the  month, see if you can make a $350 payment on the 1st and the 15th. Strategy: Avoid large, lump sum or periodic payments by making monthly payments – car insurance, for example. Helpful tip: You may have to pay a small fee to make this arrangement, but it may make handling these payments more manageable.">
            <a:extLst>
              <a:ext uri="{FF2B5EF4-FFF2-40B4-BE49-F238E27FC236}">
                <a16:creationId xmlns:a16="http://schemas.microsoft.com/office/drawing/2014/main" id="{A6CA15AC-59B4-814E-B381-72BA94CA0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370" y="1900785"/>
            <a:ext cx="6142578" cy="397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246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BF867BC-55B4-9E4E-BFC8-4BBFF2D26ADB}"/>
              </a:ext>
            </a:extLst>
          </p:cNvPr>
          <p:cNvSpPr txBox="1">
            <a:spLocks/>
          </p:cNvSpPr>
          <p:nvPr/>
        </p:nvSpPr>
        <p:spPr bwMode="auto">
          <a:xfrm>
            <a:off x="755583" y="1203579"/>
            <a:ext cx="10836322" cy="9338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en-US" sz="2400" dirty="0"/>
              <a:t>What can I work on with clients when I have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77D587-60BF-704E-A1DF-0D4B1285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620836"/>
            <a:ext cx="10836322" cy="933847"/>
          </a:xfrm>
          <a:solidFill>
            <a:schemeClr val="bg1"/>
          </a:solidFill>
        </p:spPr>
        <p:txBody>
          <a:bodyPr/>
          <a:lstStyle/>
          <a:p>
            <a:r>
              <a:rPr lang="en-US" b="1" dirty="0"/>
              <a:t>                  Financial Planning Sessions with Clients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EA7254-F07D-124D-ABC2-984A6CEE84F5}"/>
              </a:ext>
            </a:extLst>
          </p:cNvPr>
          <p:cNvSpPr/>
          <p:nvPr/>
        </p:nvSpPr>
        <p:spPr>
          <a:xfrm>
            <a:off x="236765" y="209550"/>
            <a:ext cx="11691258" cy="6479722"/>
          </a:xfrm>
          <a:prstGeom prst="rect">
            <a:avLst/>
          </a:prstGeom>
          <a:noFill/>
          <a:ln w="57150">
            <a:solidFill>
              <a:srgbClr val="007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431A605-7F66-6148-AD8A-6A3282006B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7687507"/>
              </p:ext>
            </p:extLst>
          </p:nvPr>
        </p:nvGraphicFramePr>
        <p:xfrm>
          <a:off x="1634066" y="1638699"/>
          <a:ext cx="8923867" cy="4499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01884D8-AA4C-8A4C-BB68-AFB623AF4E11}"/>
              </a:ext>
            </a:extLst>
          </p:cNvPr>
          <p:cNvSpPr txBox="1"/>
          <p:nvPr/>
        </p:nvSpPr>
        <p:spPr>
          <a:xfrm>
            <a:off x="2184766" y="2490761"/>
            <a:ext cx="152317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>
                <a:solidFill>
                  <a:schemeClr val="accent4">
                    <a:lumMod val="60000"/>
                    <a:lumOff val="40000"/>
                    <a:alpha val="89000"/>
                  </a:schemeClr>
                </a:solidFill>
              </a:rPr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BB3A51-8F55-2142-9DDE-69BD3EE58CE4}"/>
              </a:ext>
            </a:extLst>
          </p:cNvPr>
          <p:cNvSpPr txBox="1"/>
          <p:nvPr/>
        </p:nvSpPr>
        <p:spPr>
          <a:xfrm>
            <a:off x="2300984" y="3744328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  <a:alpha val="89000"/>
                  </a:schemeClr>
                </a:solidFill>
              </a:rPr>
              <a:t>minutes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C13D3D-2DFC-FA43-A7E0-C85F6C381B73}"/>
              </a:ext>
            </a:extLst>
          </p:cNvPr>
          <p:cNvSpPr txBox="1"/>
          <p:nvPr/>
        </p:nvSpPr>
        <p:spPr>
          <a:xfrm>
            <a:off x="5334412" y="2370059"/>
            <a:ext cx="167866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>
                <a:solidFill>
                  <a:schemeClr val="accent4">
                    <a:lumMod val="60000"/>
                    <a:lumOff val="40000"/>
                    <a:alpha val="89000"/>
                  </a:schemeClr>
                </a:solidFill>
              </a:rPr>
              <a:t>30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9B6966-FE22-B64C-8E58-28F944A9759D}"/>
              </a:ext>
            </a:extLst>
          </p:cNvPr>
          <p:cNvSpPr txBox="1"/>
          <p:nvPr/>
        </p:nvSpPr>
        <p:spPr>
          <a:xfrm>
            <a:off x="5528375" y="3770442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  <a:alpha val="89000"/>
                  </a:schemeClr>
                </a:solidFill>
              </a:rPr>
              <a:t>minutes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1A1DCC-AC37-6D42-AD5F-DB43233F0081}"/>
              </a:ext>
            </a:extLst>
          </p:cNvPr>
          <p:cNvSpPr txBox="1"/>
          <p:nvPr/>
        </p:nvSpPr>
        <p:spPr>
          <a:xfrm>
            <a:off x="8445586" y="2933154"/>
            <a:ext cx="17315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  <a:alpha val="93000"/>
                  </a:schemeClr>
                </a:solidFill>
              </a:rPr>
              <a:t>Multiple</a:t>
            </a:r>
          </a:p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  <a:alpha val="93000"/>
                  </a:schemeClr>
                </a:solidFill>
              </a:rPr>
              <a:t>Sessions</a:t>
            </a:r>
          </a:p>
        </p:txBody>
      </p:sp>
    </p:spTree>
    <p:extLst>
      <p:ext uri="{BB962C8B-B14F-4D97-AF65-F5344CB8AC3E}">
        <p14:creationId xmlns:p14="http://schemas.microsoft.com/office/powerpoint/2010/main" val="3505993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4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48465" y="2897669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Module 6</a:t>
            </a:r>
          </a:p>
        </p:txBody>
      </p:sp>
      <p:sp>
        <p:nvSpPr>
          <p:cNvPr id="24" name="Oval 26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441F6A-E9AE-44C6-9475-D06E7061034D}"/>
              </a:ext>
            </a:extLst>
          </p:cNvPr>
          <p:cNvSpPr/>
          <p:nvPr/>
        </p:nvSpPr>
        <p:spPr>
          <a:xfrm>
            <a:off x="1561432" y="3593430"/>
            <a:ext cx="8788399" cy="1542716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51623" y="4817693"/>
            <a:ext cx="6088755" cy="904005"/>
          </a:xfrm>
          <a:solidFill>
            <a:srgbClr val="0070C0"/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Talking About and Managing Debts</a:t>
            </a:r>
            <a:endParaRPr lang="en-US" sz="2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28BA907-FE1B-4431-B695-8B899C65D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8369" y="1371601"/>
            <a:ext cx="1175474" cy="11754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F7B139-02C2-9844-BB48-73003C000833}"/>
              </a:ext>
            </a:extLst>
          </p:cNvPr>
          <p:cNvSpPr txBox="1"/>
          <p:nvPr/>
        </p:nvSpPr>
        <p:spPr>
          <a:xfrm>
            <a:off x="-262766" y="-2115195"/>
            <a:ext cx="5598007" cy="11572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4600" dirty="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37860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988226-BAC1-1945-9390-D2FCA5882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74" y="1460028"/>
            <a:ext cx="4950268" cy="74334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What is Debt?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31FEF1-930E-054F-810E-FED2C27E0C6D}"/>
              </a:ext>
            </a:extLst>
          </p:cNvPr>
          <p:cNvSpPr/>
          <p:nvPr/>
        </p:nvSpPr>
        <p:spPr>
          <a:xfrm>
            <a:off x="556591" y="993913"/>
            <a:ext cx="11122738" cy="466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CCCA1D-FDF3-0642-A820-44142BAB8556}"/>
              </a:ext>
            </a:extLst>
          </p:cNvPr>
          <p:cNvSpPr txBox="1"/>
          <p:nvPr/>
        </p:nvSpPr>
        <p:spPr>
          <a:xfrm>
            <a:off x="-262766" y="-1676803"/>
            <a:ext cx="5049780" cy="9664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2200" dirty="0">
                <a:solidFill>
                  <a:srgbClr val="FF0000">
                    <a:alpha val="12000"/>
                  </a:srgbClr>
                </a:solidFill>
              </a:rPr>
              <a:t>$</a:t>
            </a:r>
            <a:endParaRPr lang="en-US" sz="89500" dirty="0">
              <a:solidFill>
                <a:srgbClr val="FF0000">
                  <a:alpha val="12000"/>
                </a:srgbClr>
              </a:solidFill>
            </a:endParaRP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>
          <a:xfrm>
            <a:off x="3214074" y="2091060"/>
            <a:ext cx="8415341" cy="2242401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en-US" sz="3200" dirty="0"/>
              <a:t>Money owed, often considered a liability and obligates future income. Debt is different from credit; credit is the potential to borrow money and often results in debt.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826731-DADB-9A4A-BCA9-F709C2A5C279}"/>
              </a:ext>
            </a:extLst>
          </p:cNvPr>
          <p:cNvSpPr/>
          <p:nvPr/>
        </p:nvSpPr>
        <p:spPr>
          <a:xfrm>
            <a:off x="236765" y="209550"/>
            <a:ext cx="11691258" cy="6479722"/>
          </a:xfrm>
          <a:prstGeom prst="rect">
            <a:avLst/>
          </a:prstGeom>
          <a:noFill/>
          <a:ln w="57150">
            <a:solidFill>
              <a:srgbClr val="007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AA57E2D-D320-FD45-A607-AD8D495FEC7F}"/>
              </a:ext>
            </a:extLst>
          </p:cNvPr>
          <p:cNvSpPr txBox="1">
            <a:spLocks/>
          </p:cNvSpPr>
          <p:nvPr/>
        </p:nvSpPr>
        <p:spPr bwMode="auto">
          <a:xfrm>
            <a:off x="3257946" y="4251164"/>
            <a:ext cx="8191932" cy="7433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Discussing Debt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964EC8-AFE6-FE4E-A287-D0CB404D8D07}"/>
              </a:ext>
            </a:extLst>
          </p:cNvPr>
          <p:cNvSpPr txBox="1">
            <a:spLocks/>
          </p:cNvSpPr>
          <p:nvPr/>
        </p:nvSpPr>
        <p:spPr bwMode="auto">
          <a:xfrm>
            <a:off x="3263988" y="4964493"/>
            <a:ext cx="8415341" cy="152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marR="0" indent="-347472" algn="l" defTabSz="4572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charset="2"/>
              <a:buChar char="§"/>
              <a:tabLst/>
              <a:defRPr lang="en-US" alt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50000"/>
              <a:buFont typeface="Wingdings" charset="2"/>
              <a:buChar char=""/>
              <a:tabLst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/>
              <a:buChar char="•"/>
              <a:tabLst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charset="2"/>
              <a:buNone/>
            </a:pPr>
            <a:r>
              <a:rPr lang="en-US" sz="3200" dirty="0"/>
              <a:t>Debt is extremely personal. Some may not want to discuss debt, or may define it differently. Define debt with your client.</a:t>
            </a:r>
          </a:p>
        </p:txBody>
      </p:sp>
    </p:spTree>
    <p:extLst>
      <p:ext uri="{BB962C8B-B14F-4D97-AF65-F5344CB8AC3E}">
        <p14:creationId xmlns:p14="http://schemas.microsoft.com/office/powerpoint/2010/main" val="438131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31FEF1-930E-054F-810E-FED2C27E0C6D}"/>
              </a:ext>
            </a:extLst>
          </p:cNvPr>
          <p:cNvSpPr/>
          <p:nvPr/>
        </p:nvSpPr>
        <p:spPr>
          <a:xfrm>
            <a:off x="556591" y="993913"/>
            <a:ext cx="11122738" cy="466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CCCA1D-FDF3-0642-A820-44142BAB8556}"/>
              </a:ext>
            </a:extLst>
          </p:cNvPr>
          <p:cNvSpPr txBox="1"/>
          <p:nvPr/>
        </p:nvSpPr>
        <p:spPr>
          <a:xfrm>
            <a:off x="7142220" y="-1935220"/>
            <a:ext cx="5049780" cy="9664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2200" dirty="0">
                <a:solidFill>
                  <a:srgbClr val="FF0000">
                    <a:alpha val="12000"/>
                  </a:srgbClr>
                </a:solidFill>
              </a:rPr>
              <a:t>$</a:t>
            </a:r>
            <a:endParaRPr lang="en-US" sz="89500" dirty="0">
              <a:solidFill>
                <a:srgbClr val="FF0000">
                  <a:alpha val="12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826731-DADB-9A4A-BCA9-F709C2A5C279}"/>
              </a:ext>
            </a:extLst>
          </p:cNvPr>
          <p:cNvSpPr/>
          <p:nvPr/>
        </p:nvSpPr>
        <p:spPr>
          <a:xfrm>
            <a:off x="236765" y="209550"/>
            <a:ext cx="11691258" cy="6479722"/>
          </a:xfrm>
          <a:prstGeom prst="rect">
            <a:avLst/>
          </a:prstGeom>
          <a:noFill/>
          <a:ln w="57150">
            <a:solidFill>
              <a:srgbClr val="007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79B5BE5-710B-D646-9D3E-8736EDC2BB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4454200"/>
              </p:ext>
            </p:extLst>
          </p:nvPr>
        </p:nvGraphicFramePr>
        <p:xfrm>
          <a:off x="2212111" y="99391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A3C57A5-0065-F94E-96A7-865B879A17BD}"/>
              </a:ext>
            </a:extLst>
          </p:cNvPr>
          <p:cNvSpPr txBox="1"/>
          <p:nvPr/>
        </p:nvSpPr>
        <p:spPr>
          <a:xfrm>
            <a:off x="46643" y="-1935219"/>
            <a:ext cx="5049780" cy="9664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2200" dirty="0">
                <a:solidFill>
                  <a:schemeClr val="accent6">
                    <a:alpha val="12000"/>
                  </a:schemeClr>
                </a:solidFill>
              </a:rPr>
              <a:t>$</a:t>
            </a:r>
            <a:endParaRPr lang="en-US" sz="89500" dirty="0">
              <a:solidFill>
                <a:schemeClr val="accent6">
                  <a:alpha val="12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10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31FEF1-930E-054F-810E-FED2C27E0C6D}"/>
              </a:ext>
            </a:extLst>
          </p:cNvPr>
          <p:cNvSpPr/>
          <p:nvPr/>
        </p:nvSpPr>
        <p:spPr>
          <a:xfrm>
            <a:off x="556591" y="993913"/>
            <a:ext cx="11122738" cy="466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CCCA1D-FDF3-0642-A820-44142BAB8556}"/>
              </a:ext>
            </a:extLst>
          </p:cNvPr>
          <p:cNvSpPr txBox="1"/>
          <p:nvPr/>
        </p:nvSpPr>
        <p:spPr>
          <a:xfrm>
            <a:off x="7142220" y="-1935220"/>
            <a:ext cx="5049780" cy="9664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2200" dirty="0">
                <a:solidFill>
                  <a:srgbClr val="FF0000">
                    <a:alpha val="12000"/>
                  </a:srgbClr>
                </a:solidFill>
              </a:rPr>
              <a:t>$</a:t>
            </a:r>
            <a:endParaRPr lang="en-US" sz="89500" dirty="0">
              <a:solidFill>
                <a:srgbClr val="FF0000">
                  <a:alpha val="12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826731-DADB-9A4A-BCA9-F709C2A5C279}"/>
              </a:ext>
            </a:extLst>
          </p:cNvPr>
          <p:cNvSpPr/>
          <p:nvPr/>
        </p:nvSpPr>
        <p:spPr>
          <a:xfrm>
            <a:off x="236765" y="209550"/>
            <a:ext cx="11691258" cy="6479722"/>
          </a:xfrm>
          <a:prstGeom prst="rect">
            <a:avLst/>
          </a:prstGeom>
          <a:noFill/>
          <a:ln w="57150">
            <a:solidFill>
              <a:srgbClr val="007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79B5BE5-710B-D646-9D3E-8736EDC2BBA0}"/>
              </a:ext>
            </a:extLst>
          </p:cNvPr>
          <p:cNvGraphicFramePr/>
          <p:nvPr/>
        </p:nvGraphicFramePr>
        <p:xfrm>
          <a:off x="2212111" y="99391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A3C57A5-0065-F94E-96A7-865B879A17BD}"/>
              </a:ext>
            </a:extLst>
          </p:cNvPr>
          <p:cNvSpPr txBox="1"/>
          <p:nvPr/>
        </p:nvSpPr>
        <p:spPr>
          <a:xfrm>
            <a:off x="236765" y="-1935220"/>
            <a:ext cx="5049780" cy="9664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2200" dirty="0">
                <a:solidFill>
                  <a:schemeClr val="accent6">
                    <a:alpha val="12000"/>
                  </a:schemeClr>
                </a:solidFill>
              </a:rPr>
              <a:t>$</a:t>
            </a:r>
            <a:endParaRPr lang="en-US" sz="89500" dirty="0">
              <a:solidFill>
                <a:schemeClr val="accent6">
                  <a:alpha val="12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929905-A1D7-084C-81E3-7A3EAE48332E}"/>
              </a:ext>
            </a:extLst>
          </p:cNvPr>
          <p:cNvSpPr/>
          <p:nvPr/>
        </p:nvSpPr>
        <p:spPr>
          <a:xfrm>
            <a:off x="0" y="-167951"/>
            <a:ext cx="12521682" cy="7277878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FD160-0E85-384A-8CC9-1E7F012E41A7}"/>
              </a:ext>
            </a:extLst>
          </p:cNvPr>
          <p:cNvSpPr txBox="1"/>
          <p:nvPr/>
        </p:nvSpPr>
        <p:spPr>
          <a:xfrm>
            <a:off x="3497137" y="1211777"/>
            <a:ext cx="4900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6"/>
                </a:solidFill>
              </a:rPr>
              <a:t>Remember!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3511B2-293B-714E-A74D-D98EFA588096}"/>
              </a:ext>
            </a:extLst>
          </p:cNvPr>
          <p:cNvSpPr txBox="1">
            <a:spLocks/>
          </p:cNvSpPr>
          <p:nvPr/>
        </p:nvSpPr>
        <p:spPr bwMode="auto">
          <a:xfrm>
            <a:off x="1924770" y="2202600"/>
            <a:ext cx="8415341" cy="370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marR="0" indent="-347472" algn="l" defTabSz="4572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charset="2"/>
              <a:buChar char="§"/>
              <a:tabLst/>
              <a:defRPr lang="en-US" alt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50000"/>
              <a:buFont typeface="Wingdings" charset="2"/>
              <a:buChar char=""/>
              <a:tabLst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/>
              <a:buChar char="•"/>
              <a:tabLst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charset="2"/>
              <a:buNone/>
            </a:pPr>
            <a:r>
              <a:rPr lang="en-US" sz="3200" dirty="0"/>
              <a:t>Debt is </a:t>
            </a:r>
            <a:r>
              <a:rPr lang="en-US" sz="3200" i="1" dirty="0"/>
              <a:t>extremely personal.</a:t>
            </a:r>
            <a:r>
              <a:rPr lang="en-US" sz="3200" dirty="0"/>
              <a:t> Some may not want to discuss debt, or may define it differently. Debt conversations should involve: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3200" dirty="0"/>
              <a:t>Collaborated definition of debt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3200" dirty="0"/>
              <a:t>Unbiased and respectful communication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3200" dirty="0"/>
              <a:t>Trust building</a:t>
            </a:r>
          </a:p>
        </p:txBody>
      </p:sp>
    </p:spTree>
    <p:extLst>
      <p:ext uri="{BB962C8B-B14F-4D97-AF65-F5344CB8AC3E}">
        <p14:creationId xmlns:p14="http://schemas.microsoft.com/office/powerpoint/2010/main" val="2584891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988226-BAC1-1945-9390-D2FCA5882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73" y="1460028"/>
            <a:ext cx="8415341" cy="74334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Developing a Debt Management Worksheet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31FEF1-930E-054F-810E-FED2C27E0C6D}"/>
              </a:ext>
            </a:extLst>
          </p:cNvPr>
          <p:cNvSpPr/>
          <p:nvPr/>
        </p:nvSpPr>
        <p:spPr>
          <a:xfrm>
            <a:off x="556591" y="993913"/>
            <a:ext cx="11122738" cy="466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CCCA1D-FDF3-0642-A820-44142BAB8556}"/>
              </a:ext>
            </a:extLst>
          </p:cNvPr>
          <p:cNvSpPr txBox="1"/>
          <p:nvPr/>
        </p:nvSpPr>
        <p:spPr>
          <a:xfrm>
            <a:off x="-262766" y="-1676803"/>
            <a:ext cx="5049780" cy="9664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2200" dirty="0">
                <a:solidFill>
                  <a:srgbClr val="FF0000">
                    <a:alpha val="12000"/>
                  </a:srgbClr>
                </a:solidFill>
              </a:rPr>
              <a:t>$</a:t>
            </a:r>
            <a:endParaRPr lang="en-US" sz="89500" dirty="0">
              <a:solidFill>
                <a:srgbClr val="FF0000">
                  <a:alpha val="12000"/>
                </a:srgbClr>
              </a:solidFill>
            </a:endParaRP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>
          <a:xfrm>
            <a:off x="3214074" y="2091060"/>
            <a:ext cx="8415341" cy="2242401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en-US" sz="2800" dirty="0"/>
              <a:t>Write down a list of </a:t>
            </a:r>
            <a:r>
              <a:rPr lang="en-US" altLang="en-US" sz="2800" b="1" dirty="0"/>
              <a:t>businesses, people,</a:t>
            </a:r>
            <a:r>
              <a:rPr lang="en-US" altLang="en-US" sz="2800" dirty="0"/>
              <a:t> and </a:t>
            </a:r>
            <a:r>
              <a:rPr lang="en-US" altLang="en-US" sz="2800" b="1" dirty="0"/>
              <a:t>credit lines/debts</a:t>
            </a:r>
            <a:r>
              <a:rPr lang="en-US" altLang="en-US" sz="2800" dirty="0"/>
              <a:t> owed. Include </a:t>
            </a:r>
            <a:r>
              <a:rPr lang="en-US" altLang="en-US" sz="2800" b="1" dirty="0"/>
              <a:t>amounts owed</a:t>
            </a:r>
            <a:r>
              <a:rPr lang="en-US" altLang="en-US" sz="2800" dirty="0"/>
              <a:t> and </a:t>
            </a:r>
            <a:r>
              <a:rPr lang="en-US" altLang="en-US" sz="2800" b="1" dirty="0"/>
              <a:t>timeline</a:t>
            </a:r>
            <a:r>
              <a:rPr lang="en-US" altLang="en-US" sz="2800" dirty="0"/>
              <a:t>. Don’t forget to calculate </a:t>
            </a:r>
            <a:r>
              <a:rPr lang="en-US" altLang="en-US" sz="2800" b="1" dirty="0"/>
              <a:t>interest rates.</a:t>
            </a:r>
            <a:endParaRPr lang="en-US" alt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826731-DADB-9A4A-BCA9-F709C2A5C279}"/>
              </a:ext>
            </a:extLst>
          </p:cNvPr>
          <p:cNvSpPr/>
          <p:nvPr/>
        </p:nvSpPr>
        <p:spPr>
          <a:xfrm>
            <a:off x="236765" y="209550"/>
            <a:ext cx="11691258" cy="6479722"/>
          </a:xfrm>
          <a:prstGeom prst="rect">
            <a:avLst/>
          </a:prstGeom>
          <a:noFill/>
          <a:ln w="57150">
            <a:solidFill>
              <a:srgbClr val="007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AA57E2D-D320-FD45-A607-AD8D495FEC7F}"/>
              </a:ext>
            </a:extLst>
          </p:cNvPr>
          <p:cNvSpPr txBox="1">
            <a:spLocks/>
          </p:cNvSpPr>
          <p:nvPr/>
        </p:nvSpPr>
        <p:spPr bwMode="auto">
          <a:xfrm>
            <a:off x="3257946" y="4251164"/>
            <a:ext cx="8191932" cy="7433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Keep bills in one place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5066BC17-AFDC-4146-84FF-849ABF9FA0E9}"/>
              </a:ext>
            </a:extLst>
          </p:cNvPr>
          <p:cNvSpPr txBox="1">
            <a:spLocks/>
          </p:cNvSpPr>
          <p:nvPr/>
        </p:nvSpPr>
        <p:spPr bwMode="auto">
          <a:xfrm>
            <a:off x="3257946" y="5268305"/>
            <a:ext cx="8191932" cy="7433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Maintain copies of your credit score</a:t>
            </a:r>
          </a:p>
        </p:txBody>
      </p:sp>
    </p:spTree>
    <p:extLst>
      <p:ext uri="{BB962C8B-B14F-4D97-AF65-F5344CB8AC3E}">
        <p14:creationId xmlns:p14="http://schemas.microsoft.com/office/powerpoint/2010/main" val="2652751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988226-BAC1-1945-9390-D2FCA5882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124" y="1446062"/>
            <a:ext cx="8415341" cy="74334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How Much Debt is Too Much Debt?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31FEF1-930E-054F-810E-FED2C27E0C6D}"/>
              </a:ext>
            </a:extLst>
          </p:cNvPr>
          <p:cNvSpPr/>
          <p:nvPr/>
        </p:nvSpPr>
        <p:spPr>
          <a:xfrm>
            <a:off x="556591" y="993913"/>
            <a:ext cx="11122738" cy="466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CCCA1D-FDF3-0642-A820-44142BAB8556}"/>
              </a:ext>
            </a:extLst>
          </p:cNvPr>
          <p:cNvSpPr txBox="1"/>
          <p:nvPr/>
        </p:nvSpPr>
        <p:spPr>
          <a:xfrm>
            <a:off x="-262766" y="-1676803"/>
            <a:ext cx="5049780" cy="9664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2200" dirty="0">
                <a:solidFill>
                  <a:srgbClr val="FF0000">
                    <a:alpha val="12000"/>
                  </a:srgbClr>
                </a:solidFill>
              </a:rPr>
              <a:t>$</a:t>
            </a:r>
            <a:endParaRPr lang="en-US" sz="89500" dirty="0">
              <a:solidFill>
                <a:srgbClr val="FF0000">
                  <a:alpha val="12000"/>
                </a:srgbClr>
              </a:solidFill>
            </a:endParaRP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>
          <a:xfrm>
            <a:off x="2262123" y="2173169"/>
            <a:ext cx="8415341" cy="2242401"/>
          </a:xfrm>
          <a:noFill/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altLang="en-US" sz="2800" dirty="0"/>
              <a:t>Debt to Income Ratio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800" dirty="0">
                <a:solidFill>
                  <a:srgbClr val="101820"/>
                </a:solidFill>
              </a:rPr>
              <a:t>The </a:t>
            </a:r>
            <a:r>
              <a:rPr lang="en-US" sz="2800" b="1" dirty="0">
                <a:solidFill>
                  <a:srgbClr val="101820"/>
                </a:solidFill>
              </a:rPr>
              <a:t>debt-to-income ratio </a:t>
            </a:r>
            <a:r>
              <a:rPr lang="en-US" sz="2800" dirty="0">
                <a:solidFill>
                  <a:srgbClr val="101820"/>
                </a:solidFill>
              </a:rPr>
              <a:t>is good measure of how much of your income is obligated to debt.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endParaRPr lang="en-US" alt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826731-DADB-9A4A-BCA9-F709C2A5C279}"/>
              </a:ext>
            </a:extLst>
          </p:cNvPr>
          <p:cNvSpPr/>
          <p:nvPr/>
        </p:nvSpPr>
        <p:spPr>
          <a:xfrm>
            <a:off x="236765" y="209550"/>
            <a:ext cx="11691258" cy="6479722"/>
          </a:xfrm>
          <a:prstGeom prst="rect">
            <a:avLst/>
          </a:prstGeom>
          <a:noFill/>
          <a:ln w="57150">
            <a:solidFill>
              <a:srgbClr val="007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Your total monthly debt payment (from Tool 1), Divided by your monthly gross income (Income before taxes), Equals your current debt-to-income ratio">
            <a:extLst>
              <a:ext uri="{FF2B5EF4-FFF2-40B4-BE49-F238E27FC236}">
                <a16:creationId xmlns:a16="http://schemas.microsoft.com/office/drawing/2014/main" id="{8DA6FB3E-C9A9-5241-8FA9-E87CE5E40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43" y="4017363"/>
            <a:ext cx="9937100" cy="228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11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D5FD0883-E586-448F-95DE-49C676A93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49" y="1587109"/>
            <a:ext cx="2648653" cy="1393777"/>
          </a:xfrm>
          <a:prstGeom prst="rect">
            <a:avLst/>
          </a:prstGeom>
        </p:spPr>
      </p:pic>
      <p:sp>
        <p:nvSpPr>
          <p:cNvPr id="40962" name="Content Placeholder 2"/>
          <p:cNvSpPr>
            <a:spLocks noGrp="1"/>
          </p:cNvSpPr>
          <p:nvPr>
            <p:ph idx="4294967295"/>
          </p:nvPr>
        </p:nvSpPr>
        <p:spPr>
          <a:xfrm>
            <a:off x="3005788" y="533879"/>
            <a:ext cx="8536968" cy="445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 eaLnBrk="1" hangingPunct="1">
              <a:lnSpc>
                <a:spcPct val="90000"/>
              </a:lnSpc>
            </a:pPr>
            <a:r>
              <a:rPr lang="en-US" altLang="en-US" sz="2800" dirty="0"/>
              <a:t>The Bureau of Consumer Financial Protection (Bureau) created the </a:t>
            </a:r>
            <a:r>
              <a:rPr lang="en-US" altLang="en-US" sz="2800" b="1" dirty="0"/>
              <a:t>Your Money, Your Goals toolkit</a:t>
            </a:r>
            <a:r>
              <a:rPr lang="en-US" altLang="en-US" sz="2800" dirty="0"/>
              <a:t> for public use, as well as the training materials presented today. These materials are being presented to you by a representative of the Community Resilience Learning Collaborative and Research Network (C-LEARN) study.</a:t>
            </a:r>
            <a:endParaRPr lang="en-US" dirty="0"/>
          </a:p>
          <a:p>
            <a:pPr defTabSz="914400" eaLnBrk="1" hangingPunct="1">
              <a:lnSpc>
                <a:spcPct val="90000"/>
              </a:lnSpc>
            </a:pPr>
            <a:r>
              <a:rPr lang="en-US" altLang="en-US" sz="2800" i="1" dirty="0"/>
              <a:t>The C-LEARN representative presenting these materials is not an agent or an employee of the Bureau. 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327090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31FEF1-930E-054F-810E-FED2C27E0C6D}"/>
              </a:ext>
            </a:extLst>
          </p:cNvPr>
          <p:cNvSpPr/>
          <p:nvPr/>
        </p:nvSpPr>
        <p:spPr>
          <a:xfrm>
            <a:off x="556591" y="993913"/>
            <a:ext cx="11122738" cy="466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CCCA1D-FDF3-0642-A820-44142BAB8556}"/>
              </a:ext>
            </a:extLst>
          </p:cNvPr>
          <p:cNvSpPr txBox="1"/>
          <p:nvPr/>
        </p:nvSpPr>
        <p:spPr>
          <a:xfrm>
            <a:off x="-262766" y="-1676803"/>
            <a:ext cx="5049780" cy="9664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2200" dirty="0">
                <a:solidFill>
                  <a:srgbClr val="FF0000">
                    <a:alpha val="12000"/>
                  </a:srgbClr>
                </a:solidFill>
              </a:rPr>
              <a:t>$</a:t>
            </a:r>
            <a:endParaRPr lang="en-US" sz="89500" dirty="0">
              <a:solidFill>
                <a:srgbClr val="FF0000">
                  <a:alpha val="12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826731-DADB-9A4A-BCA9-F709C2A5C279}"/>
              </a:ext>
            </a:extLst>
          </p:cNvPr>
          <p:cNvSpPr/>
          <p:nvPr/>
        </p:nvSpPr>
        <p:spPr>
          <a:xfrm>
            <a:off x="236765" y="209550"/>
            <a:ext cx="11691258" cy="6479722"/>
          </a:xfrm>
          <a:prstGeom prst="rect">
            <a:avLst/>
          </a:prstGeom>
          <a:noFill/>
          <a:ln w="57150">
            <a:solidFill>
              <a:srgbClr val="007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2942BA-2F39-0040-A714-A70558DEFB99}"/>
              </a:ext>
            </a:extLst>
          </p:cNvPr>
          <p:cNvSpPr txBox="1">
            <a:spLocks/>
          </p:cNvSpPr>
          <p:nvPr/>
        </p:nvSpPr>
        <p:spPr bwMode="auto">
          <a:xfrm>
            <a:off x="962561" y="1757675"/>
            <a:ext cx="10716768" cy="41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marR="0" indent="-347472" algn="l" defTabSz="4572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charset="2"/>
              <a:buChar char="§"/>
              <a:tabLst/>
              <a:defRPr lang="en-US" alt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50000"/>
              <a:buFont typeface="Wingdings" charset="2"/>
              <a:buChar char=""/>
              <a:tabLst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/>
              <a:buChar char="•"/>
              <a:tabLst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3200" dirty="0"/>
              <a:t>The Fair Debt Collection Practices Act protects consumers from harassment:</a:t>
            </a:r>
          </a:p>
          <a:p>
            <a:r>
              <a:rPr lang="en-US" sz="3200" dirty="0"/>
              <a:t>Repeated phone calls intended to annoy, abuse, or harass</a:t>
            </a:r>
          </a:p>
          <a:p>
            <a:r>
              <a:rPr lang="en-US" sz="3200" dirty="0"/>
              <a:t>Obscene or profane language</a:t>
            </a:r>
          </a:p>
          <a:p>
            <a:r>
              <a:rPr lang="en-US" sz="3200" dirty="0"/>
              <a:t>Threats of violence or harm</a:t>
            </a:r>
          </a:p>
          <a:p>
            <a:r>
              <a:rPr lang="en-US" sz="3200" dirty="0"/>
              <a:t>Publishing lists of people who refuse to pay their debts </a:t>
            </a:r>
          </a:p>
          <a:p>
            <a:r>
              <a:rPr lang="en-US" sz="3200" dirty="0"/>
              <a:t>Calling you without telling you who they are</a:t>
            </a:r>
          </a:p>
          <a:p>
            <a:r>
              <a:rPr lang="en-US" sz="3200" dirty="0"/>
              <a:t>Using false, deceptive, or misleading practices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2671E2EB-0F1B-D54F-88E5-1A08CAE8A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61" y="716681"/>
            <a:ext cx="8415341" cy="743347"/>
          </a:xfrm>
          <a:noFill/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KNOW YOUR RIGHTS!</a:t>
            </a:r>
          </a:p>
        </p:txBody>
      </p:sp>
    </p:spTree>
    <p:extLst>
      <p:ext uri="{BB962C8B-B14F-4D97-AF65-F5344CB8AC3E}">
        <p14:creationId xmlns:p14="http://schemas.microsoft.com/office/powerpoint/2010/main" val="17678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BF867BC-55B4-9E4E-BFC8-4BBFF2D26ADB}"/>
              </a:ext>
            </a:extLst>
          </p:cNvPr>
          <p:cNvSpPr txBox="1">
            <a:spLocks/>
          </p:cNvSpPr>
          <p:nvPr/>
        </p:nvSpPr>
        <p:spPr bwMode="auto">
          <a:xfrm>
            <a:off x="755583" y="1203579"/>
            <a:ext cx="10836322" cy="9338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en-US" sz="2400" dirty="0"/>
              <a:t>What can I work on with clients when I have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77D587-60BF-704E-A1DF-0D4B1285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620836"/>
            <a:ext cx="10836322" cy="933847"/>
          </a:xfrm>
          <a:solidFill>
            <a:schemeClr val="bg1"/>
          </a:solidFill>
        </p:spPr>
        <p:txBody>
          <a:bodyPr/>
          <a:lstStyle/>
          <a:p>
            <a:r>
              <a:rPr lang="en-US" b="1" dirty="0"/>
              <a:t>                  Financial Planning Sessions with Clients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EA7254-F07D-124D-ABC2-984A6CEE84F5}"/>
              </a:ext>
            </a:extLst>
          </p:cNvPr>
          <p:cNvSpPr/>
          <p:nvPr/>
        </p:nvSpPr>
        <p:spPr>
          <a:xfrm>
            <a:off x="236765" y="209550"/>
            <a:ext cx="11691258" cy="6479722"/>
          </a:xfrm>
          <a:prstGeom prst="rect">
            <a:avLst/>
          </a:prstGeom>
          <a:noFill/>
          <a:ln w="57150">
            <a:solidFill>
              <a:srgbClr val="007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431A605-7F66-6148-AD8A-6A3282006B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3211286"/>
              </p:ext>
            </p:extLst>
          </p:nvPr>
        </p:nvGraphicFramePr>
        <p:xfrm>
          <a:off x="1634066" y="1638699"/>
          <a:ext cx="8923867" cy="4499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01884D8-AA4C-8A4C-BB68-AFB623AF4E11}"/>
              </a:ext>
            </a:extLst>
          </p:cNvPr>
          <p:cNvSpPr txBox="1"/>
          <p:nvPr/>
        </p:nvSpPr>
        <p:spPr>
          <a:xfrm>
            <a:off x="2184766" y="2490761"/>
            <a:ext cx="152317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>
                <a:solidFill>
                  <a:schemeClr val="accent4">
                    <a:lumMod val="60000"/>
                    <a:lumOff val="40000"/>
                    <a:alpha val="89000"/>
                  </a:schemeClr>
                </a:solidFill>
              </a:rPr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BB3A51-8F55-2142-9DDE-69BD3EE58CE4}"/>
              </a:ext>
            </a:extLst>
          </p:cNvPr>
          <p:cNvSpPr txBox="1"/>
          <p:nvPr/>
        </p:nvSpPr>
        <p:spPr>
          <a:xfrm>
            <a:off x="2300984" y="3744328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  <a:alpha val="89000"/>
                  </a:schemeClr>
                </a:solidFill>
              </a:rPr>
              <a:t>minutes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C13D3D-2DFC-FA43-A7E0-C85F6C381B73}"/>
              </a:ext>
            </a:extLst>
          </p:cNvPr>
          <p:cNvSpPr txBox="1"/>
          <p:nvPr/>
        </p:nvSpPr>
        <p:spPr>
          <a:xfrm>
            <a:off x="5334412" y="2370059"/>
            <a:ext cx="167866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>
                <a:solidFill>
                  <a:schemeClr val="accent4">
                    <a:lumMod val="60000"/>
                    <a:lumOff val="40000"/>
                    <a:alpha val="89000"/>
                  </a:schemeClr>
                </a:solidFill>
              </a:rPr>
              <a:t>30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9B6966-FE22-B64C-8E58-28F944A9759D}"/>
              </a:ext>
            </a:extLst>
          </p:cNvPr>
          <p:cNvSpPr txBox="1"/>
          <p:nvPr/>
        </p:nvSpPr>
        <p:spPr>
          <a:xfrm>
            <a:off x="5528375" y="3770442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  <a:alpha val="89000"/>
                  </a:schemeClr>
                </a:solidFill>
              </a:rPr>
              <a:t>minutes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1A1DCC-AC37-6D42-AD5F-DB43233F0081}"/>
              </a:ext>
            </a:extLst>
          </p:cNvPr>
          <p:cNvSpPr txBox="1"/>
          <p:nvPr/>
        </p:nvSpPr>
        <p:spPr>
          <a:xfrm>
            <a:off x="8445586" y="2933154"/>
            <a:ext cx="17315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  <a:alpha val="93000"/>
                  </a:schemeClr>
                </a:solidFill>
              </a:rPr>
              <a:t>Multiple</a:t>
            </a:r>
          </a:p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  <a:alpha val="93000"/>
                  </a:schemeClr>
                </a:solidFill>
              </a:rPr>
              <a:t>Sessions</a:t>
            </a:r>
          </a:p>
        </p:txBody>
      </p:sp>
    </p:spTree>
    <p:extLst>
      <p:ext uri="{BB962C8B-B14F-4D97-AF65-F5344CB8AC3E}">
        <p14:creationId xmlns:p14="http://schemas.microsoft.com/office/powerpoint/2010/main" val="1637877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4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48465" y="2897669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Module 9</a:t>
            </a:r>
          </a:p>
        </p:txBody>
      </p:sp>
      <p:sp>
        <p:nvSpPr>
          <p:cNvPr id="24" name="Oval 26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441F6A-E9AE-44C6-9475-D06E7061034D}"/>
              </a:ext>
            </a:extLst>
          </p:cNvPr>
          <p:cNvSpPr/>
          <p:nvPr/>
        </p:nvSpPr>
        <p:spPr>
          <a:xfrm>
            <a:off x="1561432" y="3593430"/>
            <a:ext cx="8788399" cy="1542716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51623" y="4817693"/>
            <a:ext cx="6088755" cy="904005"/>
          </a:xfrm>
          <a:solidFill>
            <a:srgbClr val="0070C0"/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Protecting Your Money</a:t>
            </a:r>
            <a:endParaRPr lang="en-US" sz="2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28BA907-FE1B-4431-B695-8B899C65D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8369" y="1371601"/>
            <a:ext cx="1175474" cy="11754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F7B139-02C2-9844-BB48-73003C000833}"/>
              </a:ext>
            </a:extLst>
          </p:cNvPr>
          <p:cNvSpPr txBox="1"/>
          <p:nvPr/>
        </p:nvSpPr>
        <p:spPr>
          <a:xfrm>
            <a:off x="-262766" y="-4122901"/>
            <a:ext cx="5598007" cy="11572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4600" dirty="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99154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F11794F-F4A5-9542-A720-8712AA330C10}"/>
              </a:ext>
            </a:extLst>
          </p:cNvPr>
          <p:cNvSpPr txBox="1">
            <a:spLocks/>
          </p:cNvSpPr>
          <p:nvPr/>
        </p:nvSpPr>
        <p:spPr>
          <a:xfrm>
            <a:off x="655093" y="620836"/>
            <a:ext cx="10836322" cy="93384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b="1" dirty="0"/>
              <a:t>                  Financial Planning Sessions with Clients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41D628-8D82-E04E-BE93-0B655ADF8A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05088" y="6172201"/>
            <a:ext cx="2743200" cy="365125"/>
          </a:xfrm>
        </p:spPr>
        <p:txBody>
          <a:bodyPr/>
          <a:lstStyle/>
          <a:p>
            <a:fld id="{FFFFFB03-6426-44DC-A3A5-3C17110B64A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2BAFEB-70A8-634E-8C99-6704EA0DF866}"/>
              </a:ext>
            </a:extLst>
          </p:cNvPr>
          <p:cNvSpPr txBox="1"/>
          <p:nvPr/>
        </p:nvSpPr>
        <p:spPr>
          <a:xfrm>
            <a:off x="7713915" y="-1890811"/>
            <a:ext cx="5049780" cy="9664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2200" dirty="0">
                <a:solidFill>
                  <a:schemeClr val="bg2">
                    <a:lumMod val="50000"/>
                    <a:alpha val="12000"/>
                  </a:schemeClr>
                </a:solidFill>
              </a:rPr>
              <a:t>$</a:t>
            </a:r>
            <a:endParaRPr lang="en-US" sz="89500" dirty="0">
              <a:solidFill>
                <a:schemeClr val="bg2">
                  <a:lumMod val="50000"/>
                  <a:alpha val="12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5A4F46-55E5-4B41-BDFE-925BF8588461}"/>
              </a:ext>
            </a:extLst>
          </p:cNvPr>
          <p:cNvSpPr txBox="1"/>
          <p:nvPr/>
        </p:nvSpPr>
        <p:spPr>
          <a:xfrm>
            <a:off x="7402630" y="-1890811"/>
            <a:ext cx="5049780" cy="9664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2200" dirty="0">
                <a:solidFill>
                  <a:schemeClr val="accent6">
                    <a:lumMod val="75000"/>
                    <a:alpha val="12000"/>
                  </a:schemeClr>
                </a:solidFill>
              </a:rPr>
              <a:t>$</a:t>
            </a:r>
            <a:endParaRPr lang="en-US" sz="89500" dirty="0">
              <a:solidFill>
                <a:schemeClr val="accent6">
                  <a:lumMod val="75000"/>
                  <a:alpha val="12000"/>
                </a:schemeClr>
              </a:solidFill>
            </a:endParaRPr>
          </a:p>
        </p:txBody>
      </p:sp>
      <p:pic>
        <p:nvPicPr>
          <p:cNvPr id="8" name="Picture 2" descr="CFPB web site: Submit a complaint page">
            <a:extLst>
              <a:ext uri="{FF2B5EF4-FFF2-40B4-BE49-F238E27FC236}">
                <a16:creationId xmlns:a16="http://schemas.microsoft.com/office/drawing/2014/main" id="{D0857B9A-D1EB-2941-8065-E03EDBC50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901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F55F09-8460-4E68-8E29-91D891AF7B72}"/>
              </a:ext>
            </a:extLst>
          </p:cNvPr>
          <p:cNvSpPr/>
          <p:nvPr/>
        </p:nvSpPr>
        <p:spPr>
          <a:xfrm>
            <a:off x="236765" y="209550"/>
            <a:ext cx="11691258" cy="6479722"/>
          </a:xfrm>
          <a:prstGeom prst="rect">
            <a:avLst/>
          </a:prstGeom>
          <a:noFill/>
          <a:ln w="57150">
            <a:solidFill>
              <a:srgbClr val="007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535E1D-9D9A-B34E-A7A9-4488CB053AC1}"/>
              </a:ext>
            </a:extLst>
          </p:cNvPr>
          <p:cNvSpPr txBox="1">
            <a:spLocks/>
          </p:cNvSpPr>
          <p:nvPr/>
        </p:nvSpPr>
        <p:spPr>
          <a:xfrm>
            <a:off x="477476" y="643828"/>
            <a:ext cx="11323850" cy="93384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b="1" dirty="0">
                <a:solidFill>
                  <a:schemeClr val="accent6"/>
                </a:solidFill>
              </a:rPr>
              <a:t>Protecting Yourself &amp; Submitting a Complaint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BC70006-B74C-E444-91EE-0EDFF3630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4686"/>
            <a:ext cx="7501812" cy="4636495"/>
          </a:xfrm>
        </p:spPr>
        <p:txBody>
          <a:bodyPr>
            <a:noAutofit/>
          </a:bodyPr>
          <a:lstStyle/>
          <a:p>
            <a:pPr marL="628650" lvl="1" indent="-171450">
              <a:buFont typeface="Arial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ea typeface="MS PGothic" charset="-128"/>
              </a:rPr>
              <a:t>An empowered consumer understands their rights. When you know you have rights, you can take steps to protect yourself. The Bureau has already handled over 1,000,000 of consumer complaints.</a:t>
            </a:r>
          </a:p>
          <a:p>
            <a:pPr marL="628650" lvl="1" indent="-171450">
              <a:buFont typeface="Arial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ea typeface="MS PGothic" charset="-128"/>
              </a:rPr>
              <a:t>Every complaint the Bureau receives gives them insights into problems that people are experiencing in the marketplace and helps them to identify and prioritize problems for potential action.</a:t>
            </a:r>
          </a:p>
          <a:p>
            <a:pPr marL="628650" lvl="1" indent="-171450">
              <a:buFont typeface="Arial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ea typeface="MS PGothic" charset="-128"/>
              </a:rPr>
              <a:t>You can submit a complaint on behalf of someone else following the directions on the site.</a:t>
            </a:r>
          </a:p>
          <a:p>
            <a:pPr marL="628650" lvl="1" indent="-171450">
              <a:buFont typeface="Arial" charset="0"/>
              <a:buChar char="•"/>
              <a:defRPr/>
            </a:pPr>
            <a:endParaRPr lang="en-US" altLang="en-US" sz="2400" dirty="0">
              <a:solidFill>
                <a:srgbClr val="000000"/>
              </a:solidFill>
              <a:ea typeface="MS PGothic" charset="-128"/>
            </a:endParaRPr>
          </a:p>
        </p:txBody>
      </p:sp>
      <p:pic>
        <p:nvPicPr>
          <p:cNvPr id="3" name="Picture 2" descr="A picture containing vector graphics&#13;&#10;&#13;&#10;Description automatically generated">
            <a:extLst>
              <a:ext uri="{FF2B5EF4-FFF2-40B4-BE49-F238E27FC236}">
                <a16:creationId xmlns:a16="http://schemas.microsoft.com/office/drawing/2014/main" id="{46345613-5453-6D4C-92EC-9690BE2EA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742" y="1722481"/>
            <a:ext cx="3390400" cy="1607328"/>
          </a:xfrm>
          <a:prstGeom prst="rect">
            <a:avLst/>
          </a:prstGeom>
        </p:spPr>
      </p:pic>
      <p:pic>
        <p:nvPicPr>
          <p:cNvPr id="6" name="Picture 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2C5D8090-16BC-FA4A-8996-DDD7E48F7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456" y="3792742"/>
            <a:ext cx="38989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99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41D628-8D82-E04E-BE93-0B655ADF8A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05088" y="6172201"/>
            <a:ext cx="2743200" cy="365125"/>
          </a:xfrm>
        </p:spPr>
        <p:txBody>
          <a:bodyPr/>
          <a:lstStyle/>
          <a:p>
            <a:fld id="{FFFFFB03-6426-44DC-A3A5-3C17110B64A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2BAFEB-70A8-634E-8C99-6704EA0DF866}"/>
              </a:ext>
            </a:extLst>
          </p:cNvPr>
          <p:cNvSpPr txBox="1"/>
          <p:nvPr/>
        </p:nvSpPr>
        <p:spPr>
          <a:xfrm>
            <a:off x="7713915" y="-1890811"/>
            <a:ext cx="5049780" cy="9664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2200" dirty="0">
                <a:solidFill>
                  <a:schemeClr val="bg2">
                    <a:lumMod val="50000"/>
                    <a:alpha val="12000"/>
                  </a:schemeClr>
                </a:solidFill>
              </a:rPr>
              <a:t>$</a:t>
            </a:r>
            <a:endParaRPr lang="en-US" sz="89500" dirty="0">
              <a:solidFill>
                <a:schemeClr val="bg2">
                  <a:lumMod val="50000"/>
                  <a:alpha val="12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5A4F46-55E5-4B41-BDFE-925BF8588461}"/>
              </a:ext>
            </a:extLst>
          </p:cNvPr>
          <p:cNvSpPr txBox="1"/>
          <p:nvPr/>
        </p:nvSpPr>
        <p:spPr>
          <a:xfrm>
            <a:off x="7402630" y="-1890811"/>
            <a:ext cx="5049780" cy="9664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2200" dirty="0">
                <a:solidFill>
                  <a:schemeClr val="accent6">
                    <a:lumMod val="75000"/>
                    <a:alpha val="12000"/>
                  </a:schemeClr>
                </a:solidFill>
              </a:rPr>
              <a:t>$</a:t>
            </a:r>
            <a:endParaRPr lang="en-US" sz="89500" dirty="0">
              <a:solidFill>
                <a:schemeClr val="accent6">
                  <a:lumMod val="75000"/>
                  <a:alpha val="12000"/>
                </a:schemeClr>
              </a:solidFill>
            </a:endParaRPr>
          </a:p>
        </p:txBody>
      </p:sp>
      <p:pic>
        <p:nvPicPr>
          <p:cNvPr id="7" name="Picture 2" descr="CFPB web site submit a prepaid card complaint page">
            <a:extLst>
              <a:ext uri="{FF2B5EF4-FFF2-40B4-BE49-F238E27FC236}">
                <a16:creationId xmlns:a16="http://schemas.microsoft.com/office/drawing/2014/main" id="{D1B2FE27-0114-6C4A-A4B8-59EEEF2D2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45" y="151168"/>
            <a:ext cx="6801500" cy="65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615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41D628-8D82-E04E-BE93-0B655ADF8A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05088" y="6172201"/>
            <a:ext cx="2743200" cy="365125"/>
          </a:xfrm>
        </p:spPr>
        <p:txBody>
          <a:bodyPr/>
          <a:lstStyle/>
          <a:p>
            <a:fld id="{FFFFFB03-6426-44DC-A3A5-3C17110B64A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2BAFEB-70A8-634E-8C99-6704EA0DF866}"/>
              </a:ext>
            </a:extLst>
          </p:cNvPr>
          <p:cNvSpPr txBox="1"/>
          <p:nvPr/>
        </p:nvSpPr>
        <p:spPr>
          <a:xfrm>
            <a:off x="7713915" y="-1890811"/>
            <a:ext cx="5049780" cy="9664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2200" dirty="0">
                <a:solidFill>
                  <a:schemeClr val="bg2">
                    <a:lumMod val="50000"/>
                    <a:alpha val="12000"/>
                  </a:schemeClr>
                </a:solidFill>
              </a:rPr>
              <a:t>$</a:t>
            </a:r>
            <a:endParaRPr lang="en-US" sz="89500" dirty="0">
              <a:solidFill>
                <a:schemeClr val="bg2">
                  <a:lumMod val="50000"/>
                  <a:alpha val="12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5A4F46-55E5-4B41-BDFE-925BF8588461}"/>
              </a:ext>
            </a:extLst>
          </p:cNvPr>
          <p:cNvSpPr txBox="1"/>
          <p:nvPr/>
        </p:nvSpPr>
        <p:spPr>
          <a:xfrm>
            <a:off x="7402630" y="-1890811"/>
            <a:ext cx="5049780" cy="9664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2200" dirty="0">
                <a:solidFill>
                  <a:schemeClr val="accent6">
                    <a:lumMod val="75000"/>
                    <a:alpha val="12000"/>
                  </a:schemeClr>
                </a:solidFill>
              </a:rPr>
              <a:t>$</a:t>
            </a:r>
            <a:endParaRPr lang="en-US" sz="89500" dirty="0">
              <a:solidFill>
                <a:schemeClr val="accent6">
                  <a:lumMod val="75000"/>
                  <a:alpha val="12000"/>
                </a:schemeClr>
              </a:solidFill>
            </a:endParaRPr>
          </a:p>
        </p:txBody>
      </p:sp>
      <p:pic>
        <p:nvPicPr>
          <p:cNvPr id="6" name="Picture 5" descr="Complaint submitted, review and route, company response, complaint published, consumer review">
            <a:extLst>
              <a:ext uri="{FF2B5EF4-FFF2-40B4-BE49-F238E27FC236}">
                <a16:creationId xmlns:a16="http://schemas.microsoft.com/office/drawing/2014/main" id="{11B32958-4CC3-884F-B69D-353D010B13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50"/>
          <a:stretch/>
        </p:blipFill>
        <p:spPr>
          <a:xfrm>
            <a:off x="474899" y="754784"/>
            <a:ext cx="10594936" cy="34147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5E9E3B-6873-4F46-89C5-8AAF31D565B1}"/>
              </a:ext>
            </a:extLst>
          </p:cNvPr>
          <p:cNvSpPr txBox="1"/>
          <p:nvPr/>
        </p:nvSpPr>
        <p:spPr>
          <a:xfrm>
            <a:off x="822007" y="3739716"/>
            <a:ext cx="105525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54050" lvl="1" indent="-171450">
              <a:buFont typeface="Arial" charset="0"/>
              <a:buChar char="•"/>
              <a:defRPr/>
            </a:pPr>
            <a:r>
              <a:rPr lang="en-US" altLang="en-US" sz="1200" b="1" i="1" dirty="0">
                <a:solidFill>
                  <a:srgbClr val="000000"/>
                </a:solidFill>
                <a:ea typeface="MS PGothic" charset="-128"/>
              </a:rPr>
              <a:t>Complaint submitted:</a:t>
            </a:r>
            <a:r>
              <a:rPr lang="en-US" altLang="en-US" sz="1200" i="1" dirty="0">
                <a:solidFill>
                  <a:srgbClr val="000000"/>
                </a:solidFill>
                <a:ea typeface="MS PGothic" charset="-128"/>
              </a:rPr>
              <a:t> You will receive email updates and can log in to track the status of your complaint.</a:t>
            </a:r>
          </a:p>
          <a:p>
            <a:pPr marL="654050" lvl="1" indent="-171450">
              <a:buFont typeface="Arial" charset="0"/>
              <a:buChar char="•"/>
              <a:defRPr/>
            </a:pPr>
            <a:endParaRPr lang="en-US" altLang="en-US" sz="1200" i="1" dirty="0">
              <a:solidFill>
                <a:srgbClr val="000000"/>
              </a:solidFill>
              <a:ea typeface="MS PGothic" charset="-128"/>
            </a:endParaRPr>
          </a:p>
          <a:p>
            <a:pPr marL="654050" lvl="1" indent="-171450">
              <a:buFont typeface="Arial" charset="0"/>
              <a:buChar char="•"/>
              <a:defRPr/>
            </a:pPr>
            <a:r>
              <a:rPr lang="en-US" altLang="x-none" sz="1200" b="1" i="1" dirty="0">
                <a:ea typeface="MS PGothic" charset="-128"/>
              </a:rPr>
              <a:t>Review and route</a:t>
            </a:r>
            <a:r>
              <a:rPr lang="en-US" altLang="x-none" sz="1200" i="1" dirty="0">
                <a:ea typeface="MS PGothic" charset="-128"/>
              </a:rPr>
              <a:t>: The Bureau will forward your complaint and any documents you provide to the company and work to get a response from them. If they find that another government agency would be better able to assist, the Bureau will forward your complaint to them and let you know. </a:t>
            </a:r>
          </a:p>
          <a:p>
            <a:pPr marL="654050" lvl="1" indent="-171450">
              <a:buFont typeface="Arial" charset="0"/>
              <a:buChar char="•"/>
              <a:defRPr/>
            </a:pPr>
            <a:endParaRPr lang="en-US" altLang="en-US" sz="1200" i="1" dirty="0">
              <a:solidFill>
                <a:srgbClr val="000000"/>
              </a:solidFill>
              <a:ea typeface="MS PGothic" charset="-128"/>
            </a:endParaRPr>
          </a:p>
          <a:p>
            <a:pPr marL="654050" lvl="1" indent="-171450">
              <a:buFont typeface="Arial" charset="0"/>
              <a:buChar char="•"/>
              <a:defRPr/>
            </a:pPr>
            <a:r>
              <a:rPr lang="en-US" altLang="en-US" sz="1200" b="1" i="1" dirty="0">
                <a:solidFill>
                  <a:srgbClr val="000000"/>
                </a:solidFill>
                <a:ea typeface="MS PGothic" charset="-128"/>
              </a:rPr>
              <a:t>Company response:</a:t>
            </a:r>
            <a:r>
              <a:rPr lang="en-US" altLang="en-US" sz="1200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US" altLang="x-none" sz="1200" i="1" dirty="0">
                <a:ea typeface="MS PGothic" charset="-128"/>
              </a:rPr>
              <a:t>After your complaint is sent to the company, </a:t>
            </a:r>
            <a:r>
              <a:rPr lang="en-US" altLang="x-none" sz="1200" b="1" i="1" dirty="0">
                <a:ea typeface="MS PGothic" charset="-128"/>
              </a:rPr>
              <a:t>the company has 15 days to provide a substantive response to you and the Bureau.</a:t>
            </a:r>
            <a:r>
              <a:rPr lang="en-US" altLang="x-none" sz="1200" i="1" dirty="0">
                <a:ea typeface="MS PGothic" charset="-128"/>
              </a:rPr>
              <a:t> In some cases, companies have up to 60 days to provide a final response. </a:t>
            </a:r>
          </a:p>
          <a:p>
            <a:pPr marL="654050" lvl="1" indent="-171450">
              <a:buFont typeface="Arial" charset="0"/>
              <a:buChar char="•"/>
              <a:defRPr/>
            </a:pPr>
            <a:endParaRPr lang="en-US" altLang="en-US" sz="1200" i="1" dirty="0">
              <a:solidFill>
                <a:srgbClr val="000000"/>
              </a:solidFill>
              <a:ea typeface="MS PGothic" charset="-128"/>
            </a:endParaRPr>
          </a:p>
          <a:p>
            <a:pPr marL="654050" lvl="1" indent="-171450">
              <a:buFont typeface="Arial" charset="0"/>
              <a:buChar char="•"/>
              <a:defRPr/>
            </a:pPr>
            <a:r>
              <a:rPr lang="en-US" altLang="en-US" sz="1200" b="1" i="1" dirty="0">
                <a:solidFill>
                  <a:srgbClr val="000000"/>
                </a:solidFill>
                <a:ea typeface="MS PGothic" charset="-128"/>
              </a:rPr>
              <a:t>Complaint published: </a:t>
            </a:r>
            <a:r>
              <a:rPr lang="en-US" altLang="en-US" sz="1200" i="1" dirty="0">
                <a:solidFill>
                  <a:srgbClr val="000000"/>
                </a:solidFill>
                <a:ea typeface="MS PGothic" charset="-128"/>
              </a:rPr>
              <a:t>The Bureau publishes information about your complaint </a:t>
            </a:r>
            <a:r>
              <a:rPr lang="mr-IN" altLang="en-US" sz="1200" i="1" dirty="0">
                <a:solidFill>
                  <a:srgbClr val="000000"/>
                </a:solidFill>
                <a:ea typeface="MS PGothic" charset="-128"/>
              </a:rPr>
              <a:t>–</a:t>
            </a:r>
            <a:r>
              <a:rPr lang="en-US" altLang="en-US" sz="1200" i="1" dirty="0">
                <a:solidFill>
                  <a:srgbClr val="000000"/>
                </a:solidFill>
                <a:ea typeface="MS PGothic" charset="-128"/>
              </a:rPr>
              <a:t> such as the subject and date of the complaint </a:t>
            </a:r>
            <a:r>
              <a:rPr lang="mr-IN" altLang="en-US" sz="1200" i="1" dirty="0">
                <a:solidFill>
                  <a:srgbClr val="000000"/>
                </a:solidFill>
                <a:ea typeface="MS PGothic" charset="-128"/>
              </a:rPr>
              <a:t>–</a:t>
            </a:r>
            <a:r>
              <a:rPr lang="en-US" altLang="en-US" sz="1200" i="1" dirty="0">
                <a:solidFill>
                  <a:srgbClr val="000000"/>
                </a:solidFill>
                <a:ea typeface="MS PGothic" charset="-128"/>
              </a:rPr>
              <a:t> on their public Consumer Complaint Database at http://</a:t>
            </a:r>
            <a:r>
              <a:rPr lang="en-US" altLang="en-US" sz="1200" i="1" dirty="0" err="1">
                <a:solidFill>
                  <a:srgbClr val="000000"/>
                </a:solidFill>
                <a:ea typeface="MS PGothic" charset="-128"/>
              </a:rPr>
              <a:t>www.consumerfinance.gov</a:t>
            </a:r>
            <a:r>
              <a:rPr lang="en-US" altLang="en-US" sz="1200" i="1" dirty="0">
                <a:solidFill>
                  <a:srgbClr val="000000"/>
                </a:solidFill>
                <a:ea typeface="MS PGothic" charset="-128"/>
              </a:rPr>
              <a:t>/data-research/consumer-complaints/. With your consent they also publish your description of what happened, after taking steps to remove personal information.</a:t>
            </a:r>
          </a:p>
          <a:p>
            <a:pPr marL="654050" lvl="1" indent="-171450">
              <a:buFont typeface="Arial" charset="0"/>
              <a:buChar char="•"/>
              <a:defRPr/>
            </a:pPr>
            <a:endParaRPr lang="en-US" altLang="en-US" sz="1200" i="1" dirty="0">
              <a:solidFill>
                <a:srgbClr val="000000"/>
              </a:solidFill>
              <a:ea typeface="MS PGothic" charset="-128"/>
            </a:endParaRPr>
          </a:p>
          <a:p>
            <a:pPr marL="654050" lvl="1" indent="-171450">
              <a:buFont typeface="Arial" charset="0"/>
              <a:buChar char="•"/>
              <a:defRPr/>
            </a:pPr>
            <a:r>
              <a:rPr lang="en-US" altLang="en-US" sz="1200" b="1" i="1" dirty="0">
                <a:solidFill>
                  <a:srgbClr val="000000"/>
                </a:solidFill>
                <a:ea typeface="MS PGothic" charset="-128"/>
              </a:rPr>
              <a:t>Consumer review:</a:t>
            </a:r>
            <a:r>
              <a:rPr lang="en-US" altLang="en-US" sz="1200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US" altLang="x-none" sz="1200" i="1" dirty="0">
                <a:ea typeface="MS PGothic" charset="-128"/>
              </a:rPr>
              <a:t>The Bureau will let you know when the company responds. You can review that response and give feedback.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4243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41D628-8D82-E04E-BE93-0B655ADF8A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05088" y="6172201"/>
            <a:ext cx="2743200" cy="365125"/>
          </a:xfrm>
        </p:spPr>
        <p:txBody>
          <a:bodyPr/>
          <a:lstStyle/>
          <a:p>
            <a:fld id="{FFFFFB03-6426-44DC-A3A5-3C17110B64A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5A4F46-55E5-4B41-BDFE-925BF8588461}"/>
              </a:ext>
            </a:extLst>
          </p:cNvPr>
          <p:cNvSpPr txBox="1"/>
          <p:nvPr/>
        </p:nvSpPr>
        <p:spPr>
          <a:xfrm>
            <a:off x="-631475" y="-1790313"/>
            <a:ext cx="5049780" cy="9664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2200" dirty="0">
                <a:solidFill>
                  <a:schemeClr val="accent6">
                    <a:lumMod val="75000"/>
                    <a:alpha val="12000"/>
                  </a:schemeClr>
                </a:solidFill>
              </a:rPr>
              <a:t>$</a:t>
            </a:r>
            <a:endParaRPr lang="en-US" sz="89500" dirty="0">
              <a:solidFill>
                <a:schemeClr val="accent6">
                  <a:lumMod val="75000"/>
                  <a:alpha val="12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E25844-FCDF-6245-97AD-27557CB0DF40}"/>
              </a:ext>
            </a:extLst>
          </p:cNvPr>
          <p:cNvSpPr txBox="1">
            <a:spLocks/>
          </p:cNvSpPr>
          <p:nvPr/>
        </p:nvSpPr>
        <p:spPr>
          <a:xfrm>
            <a:off x="390674" y="656615"/>
            <a:ext cx="11323850" cy="933847"/>
          </a:xfrm>
          <a:prstGeom prst="rect">
            <a:avLst/>
          </a:prstGeom>
          <a:noFill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b="1" dirty="0">
                <a:solidFill>
                  <a:schemeClr val="accent6"/>
                </a:solidFill>
              </a:rPr>
              <a:t>Protecting your identity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DCD6771-09DD-704D-96E9-BD0D1C7E207B}"/>
              </a:ext>
            </a:extLst>
          </p:cNvPr>
          <p:cNvSpPr txBox="1">
            <a:spLocks/>
          </p:cNvSpPr>
          <p:nvPr/>
        </p:nvSpPr>
        <p:spPr>
          <a:xfrm>
            <a:off x="390674" y="1312541"/>
            <a:ext cx="10716768" cy="4106412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lnSpc>
                <a:spcPts val="2600"/>
              </a:lnSpc>
              <a:spcBef>
                <a:spcPts val="1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None/>
              <a:defRPr lang="en-US" alt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ts val="2400"/>
              </a:lnSpc>
              <a:spcBef>
                <a:spcPts val="1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50000"/>
              <a:buFont typeface="Wingdings" panose="05000000000000000000" pitchFamily="2" charset="2"/>
              <a:buChar char=""/>
              <a:defRPr lang="en-US" alt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lang="en-US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Identifying information </a:t>
            </a:r>
            <a:r>
              <a:rPr lang="en-US" dirty="0"/>
              <a:t>is anything that is specifically unique to you, such as your: </a:t>
            </a:r>
          </a:p>
        </p:txBody>
      </p:sp>
      <p:pic>
        <p:nvPicPr>
          <p:cNvPr id="9" name="Picture 1" descr="See http://files.consumerfinance.gov/f/documents/201701_cfpb_YMYG-Toolkit.pdf#page=317.&#10;&#10;Screenshot of the Steps to Protpect Your Idenity Checklist, Check Your Credit Report section: &#10;&#10;Two column table. Column 1: Steps to protect your identity: Remove your name from all three credit bureaus’ (Equifax, Experian, and TransUnion) mailing lists by calling to opt-out at 888-567-8688 or online at https://www.optoutprescreen.com/?rf=t – choose “forever” removal option. This prevents prescreened offers from falling into other people’s hands.  Column 2: Check if done.">
            <a:extLst>
              <a:ext uri="{FF2B5EF4-FFF2-40B4-BE49-F238E27FC236}">
                <a16:creationId xmlns:a16="http://schemas.microsoft.com/office/drawing/2014/main" id="{311D643A-44E1-3A4F-BA93-ECBC8ECFF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615" y="2067535"/>
            <a:ext cx="81026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See http://files.consumerfinance.gov/f/documents/201701_cfpb_YMYG-Toolkit.pdf#page=318.&#10;&#10;Screenshot of the Steps to Protpect Your Idenity Checklist, Check Your Credit Report section: &#10;&#10;Two column table. Column 1: Steps to protect your identity: Check your credit at all three credit agencies each year using the free https://www.annualcreditreport.com. If you see anything that is incorrect or suspicious, contact them immediately. (See Module 7: Understanding your credit reports and scores for more information.) Column 2: Check if done.">
            <a:extLst>
              <a:ext uri="{FF2B5EF4-FFF2-40B4-BE49-F238E27FC236}">
                <a16:creationId xmlns:a16="http://schemas.microsoft.com/office/drawing/2014/main" id="{8A244FB6-6F0E-AC45-84E4-5755A6993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03"/>
          <a:stretch>
            <a:fillRect/>
          </a:stretch>
        </p:blipFill>
        <p:spPr bwMode="auto">
          <a:xfrm>
            <a:off x="3708653" y="4937735"/>
            <a:ext cx="80391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34F3EF-8BD4-AA46-A534-5E1D55E861AA}"/>
              </a:ext>
            </a:extLst>
          </p:cNvPr>
          <p:cNvSpPr txBox="1"/>
          <p:nvPr/>
        </p:nvSpPr>
        <p:spPr>
          <a:xfrm>
            <a:off x="477476" y="2463282"/>
            <a:ext cx="2993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Credit card and bank account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Driver’s license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Date, city, and state of birth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Social security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Passwords or PIN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864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41D628-8D82-E04E-BE93-0B655ADF8A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05088" y="6172201"/>
            <a:ext cx="2743200" cy="365125"/>
          </a:xfrm>
        </p:spPr>
        <p:txBody>
          <a:bodyPr/>
          <a:lstStyle/>
          <a:p>
            <a:fld id="{FFFFFB03-6426-44DC-A3A5-3C17110B64A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5A4F46-55E5-4B41-BDFE-925BF8588461}"/>
              </a:ext>
            </a:extLst>
          </p:cNvPr>
          <p:cNvSpPr txBox="1"/>
          <p:nvPr/>
        </p:nvSpPr>
        <p:spPr>
          <a:xfrm>
            <a:off x="-631475" y="-1790313"/>
            <a:ext cx="13385396" cy="9664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2200" dirty="0">
                <a:solidFill>
                  <a:srgbClr val="FF0000">
                    <a:alpha val="12000"/>
                  </a:srgbClr>
                </a:solidFill>
              </a:rPr>
              <a:t>!!!!!</a:t>
            </a:r>
            <a:endParaRPr lang="en-US" sz="89500" dirty="0">
              <a:solidFill>
                <a:srgbClr val="FF0000">
                  <a:alpha val="12000"/>
                </a:srgb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E25844-FCDF-6245-97AD-27557CB0DF40}"/>
              </a:ext>
            </a:extLst>
          </p:cNvPr>
          <p:cNvSpPr txBox="1">
            <a:spLocks/>
          </p:cNvSpPr>
          <p:nvPr/>
        </p:nvSpPr>
        <p:spPr>
          <a:xfrm>
            <a:off x="1230430" y="790174"/>
            <a:ext cx="11323850" cy="933847"/>
          </a:xfrm>
          <a:prstGeom prst="rect">
            <a:avLst/>
          </a:prstGeom>
          <a:noFill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b="1" dirty="0">
                <a:solidFill>
                  <a:schemeClr val="accent6"/>
                </a:solidFill>
              </a:rPr>
              <a:t>Protecting Your Assets and Recognizing </a:t>
            </a:r>
            <a:r>
              <a:rPr lang="en-US" b="1" dirty="0">
                <a:solidFill>
                  <a:srgbClr val="FF0000"/>
                </a:solidFill>
              </a:rPr>
              <a:t>Red Flags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</a:p>
        </p:txBody>
      </p:sp>
      <p:pic>
        <p:nvPicPr>
          <p:cNvPr id="11" name="Picture 3" descr="See http://files.consumerfinance.gov/f/documents/201701_cfpb_YMYG-Toolkit.pdf#page=323.&#10;&#10;Three column table. First column provides a place to check off &quot;sounds familiar&quot;. Second and third columns list red flags and provide descriptions.  Tthe content, row-by-row, follows: Red flag: Pressured sales tactics. Description: You are pressured to purchase things or to take out loans you don’t want or can’t afford. Red flag: Lack of uniformity. Description: Different staff or salespeople are telling you different things regarding pricing or other information. Red flag: Won’t put it in writing. Description: No one will give you clear information in writing − even when you ask for it. Red flag: Unexplained fees. Description: No one can explain what certain fees are for or why they are so high. Red flag: No clear cancellation or return policy. Description: There’s no clear cancellation or return policy. Don’t assume that you are able to return a product or cancel a purchase. Red flag: Inconsistent information on interest rates. Description: The salesperson tells you about an interest rate, but the numbers on the form are much higher. Red flag: Pushed to purchase. Description: You are being pushed to make a big-ticket purchase immediately. Red flag: Steering and coercing. Description: Aggressive sales tactics are used to steer and coerce you toward a high cost loan, even though you could have qualified for regular prime loans.">
            <a:extLst>
              <a:ext uri="{FF2B5EF4-FFF2-40B4-BE49-F238E27FC236}">
                <a16:creationId xmlns:a16="http://schemas.microsoft.com/office/drawing/2014/main" id="{4E61CD75-FDD4-6643-A7AB-79C9D77DA8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" b="35509"/>
          <a:stretch/>
        </p:blipFill>
        <p:spPr bwMode="auto">
          <a:xfrm>
            <a:off x="2080513" y="1590462"/>
            <a:ext cx="7906849" cy="41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716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F55F09-8460-4E68-8E29-91D891AF7B72}"/>
              </a:ext>
            </a:extLst>
          </p:cNvPr>
          <p:cNvSpPr/>
          <p:nvPr/>
        </p:nvSpPr>
        <p:spPr>
          <a:xfrm>
            <a:off x="236765" y="209550"/>
            <a:ext cx="11691258" cy="6479722"/>
          </a:xfrm>
          <a:prstGeom prst="rect">
            <a:avLst/>
          </a:prstGeom>
          <a:noFill/>
          <a:ln w="57150">
            <a:solidFill>
              <a:srgbClr val="007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535E1D-9D9A-B34E-A7A9-4488CB053AC1}"/>
              </a:ext>
            </a:extLst>
          </p:cNvPr>
          <p:cNvSpPr txBox="1">
            <a:spLocks/>
          </p:cNvSpPr>
          <p:nvPr/>
        </p:nvSpPr>
        <p:spPr>
          <a:xfrm>
            <a:off x="477476" y="643828"/>
            <a:ext cx="11323850" cy="93384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b="1" dirty="0">
                <a:solidFill>
                  <a:schemeClr val="accent6"/>
                </a:solidFill>
              </a:rPr>
              <a:t>Additional Resources</a:t>
            </a: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56AC16CF-4940-8045-8D4B-40673631A355}"/>
              </a:ext>
            </a:extLst>
          </p:cNvPr>
          <p:cNvSpPr txBox="1">
            <a:spLocks/>
          </p:cNvSpPr>
          <p:nvPr/>
        </p:nvSpPr>
        <p:spPr bwMode="auto">
          <a:xfrm>
            <a:off x="799715" y="1319810"/>
            <a:ext cx="10679371" cy="508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marR="0" indent="-347472" algn="l" defTabSz="4572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charset="2"/>
              <a:buChar char="§"/>
              <a:tabLst/>
              <a:defRPr lang="en-US" alt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50000"/>
              <a:buFont typeface="Wingdings" charset="2"/>
              <a:buChar char=""/>
              <a:tabLst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/>
              <a:buChar char="•"/>
              <a:tabLst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you have a consumer complaint, visit: </a:t>
            </a:r>
            <a:r>
              <a:rPr lang="en-US" dirty="0">
                <a:hlinkClick r:id="rId3"/>
              </a:rPr>
              <a:t>http://www.consumerfinance.gov/complaint/</a:t>
            </a:r>
            <a:endParaRPr lang="en-US" dirty="0"/>
          </a:p>
          <a:p>
            <a:r>
              <a:rPr lang="en-US" dirty="0"/>
              <a:t>For additional resources, visit the Bureau of Consumer Financial Protection website: </a:t>
            </a:r>
            <a:r>
              <a:rPr lang="en-US" dirty="0">
                <a:hlinkClick r:id="rId4"/>
              </a:rPr>
              <a:t>http://www.consumerfinance.gov/</a:t>
            </a:r>
            <a:endParaRPr lang="en-US" dirty="0"/>
          </a:p>
          <a:p>
            <a:r>
              <a:rPr lang="en-US" dirty="0"/>
              <a:t>This toolkit also includes links or references to third-party resources or content that consumers may find helpful. </a:t>
            </a:r>
          </a:p>
          <a:p>
            <a:r>
              <a:rPr lang="en-US" dirty="0"/>
              <a:t>Links are organized by topics corresponding to the content modules</a:t>
            </a:r>
          </a:p>
          <a:p>
            <a:pPr lvl="1"/>
            <a:r>
              <a:rPr lang="en-US" dirty="0"/>
              <a:t>Example: Understanding credit reports and scores:</a:t>
            </a:r>
          </a:p>
          <a:p>
            <a:pPr lvl="2"/>
            <a:r>
              <a:rPr lang="en-US" dirty="0"/>
              <a:t>If you would like help managing your debt or rebuilding credit, visit the National Foundation for Credit Counseling: </a:t>
            </a:r>
            <a:br>
              <a:rPr lang="en-US" dirty="0"/>
            </a:br>
            <a:r>
              <a:rPr lang="en-US" dirty="0">
                <a:hlinkClick r:id="rId5"/>
              </a:rPr>
              <a:t>https://www.nfcc.org/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716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4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48465" y="2897669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Your Money, Your Goals</a:t>
            </a:r>
          </a:p>
        </p:txBody>
      </p:sp>
      <p:sp>
        <p:nvSpPr>
          <p:cNvPr id="24" name="Oval 26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441F6A-E9AE-44C6-9475-D06E7061034D}"/>
              </a:ext>
            </a:extLst>
          </p:cNvPr>
          <p:cNvSpPr/>
          <p:nvPr/>
        </p:nvSpPr>
        <p:spPr>
          <a:xfrm>
            <a:off x="1561432" y="3593430"/>
            <a:ext cx="8788399" cy="1542716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51623" y="4817693"/>
            <a:ext cx="6088755" cy="1322812"/>
          </a:xfrm>
          <a:solidFill>
            <a:srgbClr val="0070C0"/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FFFFFF"/>
                </a:solidFill>
              </a:rPr>
              <a:t>Getting Through the Month</a:t>
            </a:r>
            <a:endParaRPr lang="en-US" sz="28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28BA907-FE1B-4431-B695-8B899C65D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8369" y="1371601"/>
            <a:ext cx="1175474" cy="11754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2A75E1-F732-4943-814C-4D68B11E61D7}"/>
              </a:ext>
            </a:extLst>
          </p:cNvPr>
          <p:cNvSpPr txBox="1"/>
          <p:nvPr/>
        </p:nvSpPr>
        <p:spPr>
          <a:xfrm>
            <a:off x="-262766" y="-4613965"/>
            <a:ext cx="6248827" cy="138653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9500" dirty="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18985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C95A28C-D756-0C43-8463-8C4D3DC394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5617" y="2245189"/>
            <a:ext cx="8739658" cy="634842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1B1B1B"/>
                </a:solidFill>
              </a:rPr>
              <a:t>Next Week - Session 4: Disaster Recovery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83F6F7A-A38F-9E44-A22E-C643DF94C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588" y="5949877"/>
            <a:ext cx="2680363" cy="65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EA43F3-CB3F-1145-978C-C23AE5350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68" y="5640714"/>
            <a:ext cx="2252949" cy="11313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8B0D39-99F1-4DD4-BC68-E2F58CFACF98}"/>
              </a:ext>
            </a:extLst>
          </p:cNvPr>
          <p:cNvSpPr txBox="1"/>
          <p:nvPr/>
        </p:nvSpPr>
        <p:spPr>
          <a:xfrm>
            <a:off x="3706911" y="1428151"/>
            <a:ext cx="3652277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/>
              <a:t>Thank You!</a:t>
            </a:r>
          </a:p>
        </p:txBody>
      </p:sp>
      <p:pic>
        <p:nvPicPr>
          <p:cNvPr id="9" name="Graphic 9" descr="Coins">
            <a:extLst>
              <a:ext uri="{FF2B5EF4-FFF2-40B4-BE49-F238E27FC236}">
                <a16:creationId xmlns:a16="http://schemas.microsoft.com/office/drawing/2014/main" id="{7272E07A-4D62-42EF-B348-D1667173D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60205" y="2923163"/>
            <a:ext cx="2064588" cy="2021456"/>
          </a:xfrm>
          <a:prstGeom prst="rect">
            <a:avLst/>
          </a:prstGeom>
        </p:spPr>
      </p:pic>
      <p:pic>
        <p:nvPicPr>
          <p:cNvPr id="6" name="Graphic 5" descr="Money">
            <a:extLst>
              <a:ext uri="{FF2B5EF4-FFF2-40B4-BE49-F238E27FC236}">
                <a16:creationId xmlns:a16="http://schemas.microsoft.com/office/drawing/2014/main" id="{6B4C036E-F897-4846-B754-7927409D3E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83158" y="2806957"/>
            <a:ext cx="2064588" cy="2064588"/>
          </a:xfrm>
          <a:prstGeom prst="rect">
            <a:avLst/>
          </a:prstGeom>
        </p:spPr>
      </p:pic>
      <p:pic>
        <p:nvPicPr>
          <p:cNvPr id="8" name="Graphic 7" descr="Credit card">
            <a:extLst>
              <a:ext uri="{FF2B5EF4-FFF2-40B4-BE49-F238E27FC236}">
                <a16:creationId xmlns:a16="http://schemas.microsoft.com/office/drawing/2014/main" id="{92194E25-7A81-274E-9EED-6C6B6D504F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95617" y="2880031"/>
            <a:ext cx="2064588" cy="206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9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606358-17F5-A147-943D-56EE91B3E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12712">
            <a:off x="5830390" y="2725878"/>
            <a:ext cx="3673640" cy="2602162"/>
          </a:xfrm>
          <a:prstGeom prst="rect">
            <a:avLst/>
          </a:prstGeom>
        </p:spPr>
      </p:pic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647220" y="381636"/>
            <a:ext cx="10778102" cy="235409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altLang="en-US" sz="3800" b="1" dirty="0">
                <a:solidFill>
                  <a:srgbClr val="101820"/>
                </a:solidFill>
              </a:rPr>
              <a:t>Working with a Cash Flow Budget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3600" dirty="0"/>
              <a:t>How much cash do you need to make it through the month?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en-US" sz="3600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en-US" altLang="en-US" sz="3200" b="1" dirty="0">
              <a:solidFill>
                <a:srgbClr val="10182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7EAC358-1EB8-D347-9367-AD34DBB6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20" y="2508285"/>
            <a:ext cx="4550422" cy="396807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Considers </a:t>
            </a:r>
            <a:r>
              <a:rPr lang="en-US" b="1" dirty="0"/>
              <a:t>cash</a:t>
            </a:r>
            <a:r>
              <a:rPr lang="en-US" dirty="0"/>
              <a:t> only, which includes: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Public Assistance (SNAP,   </a:t>
            </a:r>
            <a:br>
              <a:rPr lang="en-US" dirty="0"/>
            </a:br>
            <a:r>
              <a:rPr lang="en-US" dirty="0"/>
              <a:t>  WIC)</a:t>
            </a:r>
            <a:br>
              <a:rPr lang="en-US" dirty="0"/>
            </a:br>
            <a:r>
              <a:rPr lang="en-US" dirty="0"/>
              <a:t>- Housing Vouchers</a:t>
            </a:r>
            <a:br>
              <a:rPr lang="en-US" dirty="0"/>
            </a:br>
            <a:r>
              <a:rPr lang="en-US" dirty="0"/>
              <a:t>- Debit Card Access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8" name="Picture 7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6F50641E-5E0A-AA48-9576-C310BCBB6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6265">
            <a:off x="8978927" y="4418797"/>
            <a:ext cx="1921614" cy="1921614"/>
          </a:xfrm>
          <a:prstGeom prst="rect">
            <a:avLst/>
          </a:prstGeom>
        </p:spPr>
      </p:pic>
      <p:pic>
        <p:nvPicPr>
          <p:cNvPr id="10" name="Picture 9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844DEAB9-546C-2144-B33A-FF4A4764BA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16664">
            <a:off x="9113209" y="2080840"/>
            <a:ext cx="21463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3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D587-60BF-704E-A1DF-0D4B1285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8" y="457201"/>
            <a:ext cx="10715627" cy="933847"/>
          </a:xfrm>
          <a:solidFill>
            <a:schemeClr val="bg1"/>
          </a:solidFill>
        </p:spPr>
        <p:txBody>
          <a:bodyPr/>
          <a:lstStyle/>
          <a:p>
            <a:r>
              <a:rPr lang="en-US" b="1" dirty="0"/>
              <a:t>Savings: Planning for the Unexpected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5E6FC-A71C-E145-9974-EDA6EE96D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84" y="1574523"/>
            <a:ext cx="4751628" cy="4775477"/>
          </a:xfrm>
        </p:spPr>
        <p:txBody>
          <a:bodyPr>
            <a:normAutofit/>
          </a:bodyPr>
          <a:lstStyle/>
          <a:p>
            <a:pPr indent="-347345"/>
            <a:r>
              <a:rPr lang="en-US" sz="2800" dirty="0"/>
              <a:t>Beginning balance for the week is the </a:t>
            </a:r>
            <a:r>
              <a:rPr lang="en-US" sz="2800" b="1" dirty="0"/>
              <a:t>ending balance of the previous week</a:t>
            </a:r>
            <a:r>
              <a:rPr lang="en-US" sz="2800" dirty="0"/>
              <a:t>.</a:t>
            </a:r>
          </a:p>
          <a:p>
            <a:pPr indent="-347345"/>
            <a:r>
              <a:rPr lang="en-US" altLang="en-US" sz="2800" dirty="0"/>
              <a:t>To get a starting balance, total your cash, debit card , and account balances.</a:t>
            </a:r>
          </a:p>
          <a:p>
            <a:pPr indent="-347345"/>
            <a:r>
              <a:rPr lang="en-US" sz="2800" b="1" dirty="0"/>
              <a:t>Source</a:t>
            </a:r>
            <a:r>
              <a:rPr lang="en-US" sz="2800" dirty="0"/>
              <a:t> minus </a:t>
            </a:r>
            <a:r>
              <a:rPr lang="en-US" sz="2800" b="1" dirty="0"/>
              <a:t>use</a:t>
            </a:r>
            <a:r>
              <a:rPr lang="en-US" sz="2800" dirty="0"/>
              <a:t> calculation</a:t>
            </a:r>
          </a:p>
          <a:p>
            <a:pPr indent="-347345"/>
            <a:r>
              <a:rPr lang="en-US" sz="2800" b="1" dirty="0"/>
              <a:t>Ending </a:t>
            </a:r>
            <a:r>
              <a:rPr lang="en-US" sz="2800" dirty="0"/>
              <a:t>balance is next week’s </a:t>
            </a:r>
            <a:r>
              <a:rPr lang="en-US" sz="2800" b="1" dirty="0"/>
              <a:t>beginning balance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EA7254-F07D-124D-ABC2-984A6CEE84F5}"/>
              </a:ext>
            </a:extLst>
          </p:cNvPr>
          <p:cNvSpPr/>
          <p:nvPr/>
        </p:nvSpPr>
        <p:spPr>
          <a:xfrm>
            <a:off x="236765" y="209550"/>
            <a:ext cx="11691258" cy="6479722"/>
          </a:xfrm>
          <a:prstGeom prst="rect">
            <a:avLst/>
          </a:prstGeom>
          <a:noFill/>
          <a:ln w="57150">
            <a:solidFill>
              <a:srgbClr val="007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1085D8-11C3-E743-AD6E-024C9B303074}"/>
              </a:ext>
            </a:extLst>
          </p:cNvPr>
          <p:cNvSpPr/>
          <p:nvPr/>
        </p:nvSpPr>
        <p:spPr>
          <a:xfrm rot="21314324">
            <a:off x="6278280" y="1442231"/>
            <a:ext cx="5132541" cy="48061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 descr="See http://files.consumerfinance.gov/f/documents/201701_cfpb_YMYG-Toolkit.pdf#page=168.&#10;&#10;Example table showing cash flow budget for two weeks with items including beginning balance, sources of cash, uses of cash and balance for week">
            <a:extLst>
              <a:ext uri="{FF2B5EF4-FFF2-40B4-BE49-F238E27FC236}">
                <a16:creationId xmlns:a16="http://schemas.microsoft.com/office/drawing/2014/main" id="{7396B91A-1F16-6649-9DDF-D6644E81B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856602"/>
              </p:ext>
            </p:extLst>
          </p:nvPr>
        </p:nvGraphicFramePr>
        <p:xfrm>
          <a:off x="6273315" y="1572834"/>
          <a:ext cx="5111717" cy="4743525"/>
        </p:xfrm>
        <a:graphic>
          <a:graphicData uri="http://schemas.openxmlformats.org/drawingml/2006/table">
            <a:tbl>
              <a:tblPr firstRow="1"/>
              <a:tblGrid>
                <a:gridCol w="3451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294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Week 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Week 2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773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Beginning balance for the week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$37.00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$122.37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773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636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Sources of cash and other financial resources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Georgia" charset="0"/>
                        <a:ea typeface="MS PGothic" charset="-128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Georgia" charset="0"/>
                        <a:ea typeface="MS PGothic" charset="-128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773">
                <a:tc>
                  <a:txBody>
                    <a:bodyPr/>
                    <a:lstStyle>
                      <a:lvl1pPr marL="457200"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45720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Income from job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$305.34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$290.80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773">
                <a:tc>
                  <a:txBody>
                    <a:bodyPr/>
                    <a:lstStyle>
                      <a:lvl1pPr marL="457200"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45720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SNAP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$280.00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773">
                <a:tc>
                  <a:txBody>
                    <a:bodyPr/>
                    <a:lstStyle>
                      <a:lvl1pPr marL="457200"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45720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Public housing voucher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$650.00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773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773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Total sources of cash and other financial resources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$1,272.34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$413.17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2773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2773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Uses of cash and other financial resources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2773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Savings</a:t>
                      </a: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$20.00</a:t>
                      </a: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$20.00</a:t>
                      </a: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2773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Housing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$650.00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2773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Utilities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$59.97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$95.50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2773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Groceries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$180.00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$80.00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2773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Eating out (meals and beverages)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2773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Transportation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$240.00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$60.00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2773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2773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Total uses of cash and other financial resources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$1,149.97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$255.50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2773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2773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Ending balance for the week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$122.37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$157.67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776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D587-60BF-704E-A1DF-0D4B1285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8" y="457201"/>
            <a:ext cx="10715627" cy="933847"/>
          </a:xfrm>
          <a:solidFill>
            <a:schemeClr val="bg1"/>
          </a:solidFill>
        </p:spPr>
        <p:txBody>
          <a:bodyPr/>
          <a:lstStyle/>
          <a:p>
            <a:r>
              <a:rPr lang="en-US" b="1" dirty="0"/>
              <a:t>Savings: Planning for the Unexpected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5E6FC-A71C-E145-9974-EDA6EE96D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84" y="1574523"/>
            <a:ext cx="4751628" cy="4775477"/>
          </a:xfrm>
        </p:spPr>
        <p:txBody>
          <a:bodyPr>
            <a:normAutofit/>
          </a:bodyPr>
          <a:lstStyle/>
          <a:p>
            <a:pPr indent="-347345"/>
            <a:r>
              <a:rPr lang="en-US" sz="2800" dirty="0"/>
              <a:t>Beginning balance for the week is the </a:t>
            </a:r>
            <a:r>
              <a:rPr lang="en-US" sz="2800" b="1" dirty="0"/>
              <a:t>ending balance of the previous week</a:t>
            </a:r>
            <a:r>
              <a:rPr lang="en-US" sz="2800" dirty="0"/>
              <a:t>.</a:t>
            </a:r>
          </a:p>
          <a:p>
            <a:pPr indent="-347345"/>
            <a:r>
              <a:rPr lang="en-US" altLang="en-US" sz="2800" dirty="0"/>
              <a:t>To get a starting balance, total your cash, debit card , and account balances.</a:t>
            </a:r>
          </a:p>
          <a:p>
            <a:pPr indent="-347345"/>
            <a:r>
              <a:rPr lang="en-US" sz="2800" b="1" dirty="0"/>
              <a:t>Source</a:t>
            </a:r>
            <a:r>
              <a:rPr lang="en-US" sz="2800" dirty="0"/>
              <a:t> minus </a:t>
            </a:r>
            <a:r>
              <a:rPr lang="en-US" sz="2800" b="1" dirty="0"/>
              <a:t>use</a:t>
            </a:r>
            <a:r>
              <a:rPr lang="en-US" sz="2800" dirty="0"/>
              <a:t> calculation</a:t>
            </a:r>
          </a:p>
          <a:p>
            <a:pPr indent="-347345"/>
            <a:r>
              <a:rPr lang="en-US" sz="2800" b="1" dirty="0"/>
              <a:t>Ending </a:t>
            </a:r>
            <a:r>
              <a:rPr lang="en-US" sz="2800" dirty="0"/>
              <a:t>balance is next week’s </a:t>
            </a:r>
            <a:r>
              <a:rPr lang="en-US" sz="2800" b="1" dirty="0"/>
              <a:t>beginning balance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EA7254-F07D-124D-ABC2-984A6CEE84F5}"/>
              </a:ext>
            </a:extLst>
          </p:cNvPr>
          <p:cNvSpPr/>
          <p:nvPr/>
        </p:nvSpPr>
        <p:spPr>
          <a:xfrm>
            <a:off x="236765" y="209550"/>
            <a:ext cx="11691258" cy="6479722"/>
          </a:xfrm>
          <a:prstGeom prst="rect">
            <a:avLst/>
          </a:prstGeom>
          <a:noFill/>
          <a:ln w="57150">
            <a:solidFill>
              <a:srgbClr val="007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1085D8-11C3-E743-AD6E-024C9B303074}"/>
              </a:ext>
            </a:extLst>
          </p:cNvPr>
          <p:cNvSpPr/>
          <p:nvPr/>
        </p:nvSpPr>
        <p:spPr>
          <a:xfrm rot="21314324">
            <a:off x="6278280" y="1442231"/>
            <a:ext cx="5132541" cy="48061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 descr="See http://files.consumerfinance.gov/f/documents/201701_cfpb_YMYG-Toolkit.pdf#page=168.&#10;&#10;Example table showing cash flow budget for two weeks with items including beginning balance, sources of cash, uses of cash and balance for week">
            <a:extLst>
              <a:ext uri="{FF2B5EF4-FFF2-40B4-BE49-F238E27FC236}">
                <a16:creationId xmlns:a16="http://schemas.microsoft.com/office/drawing/2014/main" id="{7396B91A-1F16-6649-9DDF-D6644E81B2E3}"/>
              </a:ext>
            </a:extLst>
          </p:cNvPr>
          <p:cNvGraphicFramePr>
            <a:graphicFrameLocks noGrp="1"/>
          </p:cNvGraphicFramePr>
          <p:nvPr/>
        </p:nvGraphicFramePr>
        <p:xfrm>
          <a:off x="6273315" y="1572834"/>
          <a:ext cx="5111717" cy="4743525"/>
        </p:xfrm>
        <a:graphic>
          <a:graphicData uri="http://schemas.openxmlformats.org/drawingml/2006/table">
            <a:tbl>
              <a:tblPr firstRow="1"/>
              <a:tblGrid>
                <a:gridCol w="3451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294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Week 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Week 2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773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Beginning balance for the week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$37.00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$122.37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773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636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Sources of cash and other financial resources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Georgia" charset="0"/>
                        <a:ea typeface="MS PGothic" charset="-128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Georgia" charset="0"/>
                        <a:ea typeface="MS PGothic" charset="-128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773">
                <a:tc>
                  <a:txBody>
                    <a:bodyPr/>
                    <a:lstStyle>
                      <a:lvl1pPr marL="457200"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45720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Income from job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$305.34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$290.80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773">
                <a:tc>
                  <a:txBody>
                    <a:bodyPr/>
                    <a:lstStyle>
                      <a:lvl1pPr marL="457200"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45720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SNAP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$280.00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773">
                <a:tc>
                  <a:txBody>
                    <a:bodyPr/>
                    <a:lstStyle>
                      <a:lvl1pPr marL="457200"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45720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Public housing voucher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$650.00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773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773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Total sources of cash and other financial resources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$1,272.34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$413.17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2773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2773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Uses of cash and other financial resources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2773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Savings</a:t>
                      </a: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$20.00</a:t>
                      </a: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$20.00</a:t>
                      </a: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2773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Housing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$650.00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2773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Utilities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$59.97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$95.50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2773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Groceries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$180.00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$80.00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2773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Eating out (meals and beverages)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2773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Transportation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$240.00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$60.00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2773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2773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Total uses of cash and other financial resources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$1,149.97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$255.50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2773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 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2773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Ending balance for the week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3968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3968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3968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68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$122.37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Font typeface="Wingdings" charset="2"/>
                        <a:tabLst>
                          <a:tab pos="409575" algn="dec"/>
                        </a:tabLst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ts val="2400"/>
                        </a:lnSpc>
                        <a:spcBef>
                          <a:spcPts val="1000"/>
                        </a:spcBef>
                        <a:buClr>
                          <a:schemeClr val="tx2"/>
                        </a:buClr>
                        <a:buSzPct val="50000"/>
                        <a:buFont typeface="Wingdings" charset="2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Font typeface="Arial" charset="0"/>
                        <a:tabLst>
                          <a:tab pos="409575" algn="dec"/>
                        </a:tabLst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09575" algn="dec"/>
                        </a:tabLst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9575" algn="dec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B3C3E"/>
                          </a:solidFill>
                          <a:effectLst/>
                          <a:latin typeface="Georgia" charset="0"/>
                          <a:ea typeface="MS PGothic" charset="-128"/>
                        </a:rPr>
                        <a:t>$157.67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B3C3E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4" marR="68574" marT="0" marB="0" anchor="ctr" horzOverflow="overflow">
                    <a:lnL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317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BF3FB71-A0A3-2A48-B714-D7F647CE7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580" y="407091"/>
            <a:ext cx="10786102" cy="124920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</a:rPr>
              <a:t>Developing a Cash Flow Budget</a:t>
            </a:r>
            <a:endParaRPr lang="en-US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149C74-326B-7E47-BCA1-241FA8B31C05}"/>
              </a:ext>
            </a:extLst>
          </p:cNvPr>
          <p:cNvSpPr/>
          <p:nvPr/>
        </p:nvSpPr>
        <p:spPr>
          <a:xfrm>
            <a:off x="236765" y="209550"/>
            <a:ext cx="11691258" cy="6479722"/>
          </a:xfrm>
          <a:prstGeom prst="rect">
            <a:avLst/>
          </a:prstGeom>
          <a:noFill/>
          <a:ln w="57150">
            <a:solidFill>
              <a:srgbClr val="007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9BE5F482-631C-7948-9844-654198C66B75}"/>
              </a:ext>
            </a:extLst>
          </p:cNvPr>
          <p:cNvGraphicFramePr/>
          <p:nvPr/>
        </p:nvGraphicFramePr>
        <p:xfrm>
          <a:off x="724580" y="1832230"/>
          <a:ext cx="10160000" cy="425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235F98F-4AC6-E841-9F06-372EEA75B979}"/>
              </a:ext>
            </a:extLst>
          </p:cNvPr>
          <p:cNvSpPr txBox="1"/>
          <p:nvPr/>
        </p:nvSpPr>
        <p:spPr>
          <a:xfrm>
            <a:off x="2499591" y="2124635"/>
            <a:ext cx="1265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C9D0C-E2A9-0442-BFCA-B296C635C32C}"/>
              </a:ext>
            </a:extLst>
          </p:cNvPr>
          <p:cNvSpPr txBox="1"/>
          <p:nvPr/>
        </p:nvSpPr>
        <p:spPr>
          <a:xfrm>
            <a:off x="2445803" y="3433302"/>
            <a:ext cx="1265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38E81D-B89C-6B47-A950-BE336416D96A}"/>
              </a:ext>
            </a:extLst>
          </p:cNvPr>
          <p:cNvSpPr txBox="1"/>
          <p:nvPr/>
        </p:nvSpPr>
        <p:spPr>
          <a:xfrm>
            <a:off x="2472697" y="4706412"/>
            <a:ext cx="1265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78044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149C74-326B-7E47-BCA1-241FA8B31C05}"/>
              </a:ext>
            </a:extLst>
          </p:cNvPr>
          <p:cNvSpPr/>
          <p:nvPr/>
        </p:nvSpPr>
        <p:spPr>
          <a:xfrm>
            <a:off x="236765" y="209550"/>
            <a:ext cx="11691258" cy="6479722"/>
          </a:xfrm>
          <a:prstGeom prst="rect">
            <a:avLst/>
          </a:prstGeom>
          <a:noFill/>
          <a:ln w="57150">
            <a:solidFill>
              <a:srgbClr val="007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9BE5F482-631C-7948-9844-654198C66B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8892126"/>
              </p:ext>
            </p:extLst>
          </p:nvPr>
        </p:nvGraphicFramePr>
        <p:xfrm>
          <a:off x="724580" y="1832230"/>
          <a:ext cx="10160000" cy="425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A839718-0B66-B64D-920B-16BEE7799390}"/>
              </a:ext>
            </a:extLst>
          </p:cNvPr>
          <p:cNvSpPr txBox="1"/>
          <p:nvPr/>
        </p:nvSpPr>
        <p:spPr>
          <a:xfrm>
            <a:off x="2392015" y="2124635"/>
            <a:ext cx="1265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4F21EB-9BDF-EA45-91CE-2DD1ACF1EFA9}"/>
              </a:ext>
            </a:extLst>
          </p:cNvPr>
          <p:cNvSpPr txBox="1"/>
          <p:nvPr/>
        </p:nvSpPr>
        <p:spPr>
          <a:xfrm>
            <a:off x="2436839" y="3379690"/>
            <a:ext cx="1265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686B5D-482B-E948-A98D-AF83BE0A847E}"/>
              </a:ext>
            </a:extLst>
          </p:cNvPr>
          <p:cNvSpPr txBox="1"/>
          <p:nvPr/>
        </p:nvSpPr>
        <p:spPr>
          <a:xfrm>
            <a:off x="2436839" y="4688533"/>
            <a:ext cx="1265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05FF3150-9AD3-E04E-9F3B-00DD3439E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itle 10">
            <a:extLst>
              <a:ext uri="{FF2B5EF4-FFF2-40B4-BE49-F238E27FC236}">
                <a16:creationId xmlns:a16="http://schemas.microsoft.com/office/drawing/2014/main" id="{19F01034-6D89-F348-BD9E-F654308A983F}"/>
              </a:ext>
            </a:extLst>
          </p:cNvPr>
          <p:cNvSpPr txBox="1">
            <a:spLocks/>
          </p:cNvSpPr>
          <p:nvPr/>
        </p:nvSpPr>
        <p:spPr bwMode="auto">
          <a:xfrm>
            <a:off x="724580" y="407091"/>
            <a:ext cx="10786102" cy="12492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en-US" sz="3200" b="1">
                <a:solidFill>
                  <a:schemeClr val="accent6"/>
                </a:solidFill>
              </a:rPr>
              <a:t>Developing a Cash Flow Budget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500423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149C74-326B-7E47-BCA1-241FA8B31C05}"/>
              </a:ext>
            </a:extLst>
          </p:cNvPr>
          <p:cNvSpPr/>
          <p:nvPr/>
        </p:nvSpPr>
        <p:spPr>
          <a:xfrm>
            <a:off x="236765" y="209550"/>
            <a:ext cx="11691258" cy="6479722"/>
          </a:xfrm>
          <a:prstGeom prst="rect">
            <a:avLst/>
          </a:prstGeom>
          <a:noFill/>
          <a:ln w="57150">
            <a:solidFill>
              <a:srgbClr val="007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9BE5F482-631C-7948-9844-654198C66B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2837600"/>
              </p:ext>
            </p:extLst>
          </p:nvPr>
        </p:nvGraphicFramePr>
        <p:xfrm>
          <a:off x="724580" y="1832230"/>
          <a:ext cx="10160000" cy="425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ABAC009-BB72-2245-8AC9-B6B9F7B096CB}"/>
              </a:ext>
            </a:extLst>
          </p:cNvPr>
          <p:cNvSpPr txBox="1"/>
          <p:nvPr/>
        </p:nvSpPr>
        <p:spPr>
          <a:xfrm>
            <a:off x="2311332" y="4758487"/>
            <a:ext cx="1265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72288E-9BE8-454E-A059-BCD895B0847E}"/>
              </a:ext>
            </a:extLst>
          </p:cNvPr>
          <p:cNvSpPr txBox="1"/>
          <p:nvPr/>
        </p:nvSpPr>
        <p:spPr>
          <a:xfrm>
            <a:off x="2418909" y="3429000"/>
            <a:ext cx="1265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0B438C-7584-814C-A2B5-DF40BEE9DA6E}"/>
              </a:ext>
            </a:extLst>
          </p:cNvPr>
          <p:cNvSpPr txBox="1"/>
          <p:nvPr/>
        </p:nvSpPr>
        <p:spPr>
          <a:xfrm>
            <a:off x="2409945" y="2277035"/>
            <a:ext cx="1265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1FB716-74C2-9744-A7AE-82FAA3EA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6E79D8E1-6307-1944-8718-92DD393A3B4E}"/>
              </a:ext>
            </a:extLst>
          </p:cNvPr>
          <p:cNvSpPr txBox="1">
            <a:spLocks/>
          </p:cNvSpPr>
          <p:nvPr/>
        </p:nvSpPr>
        <p:spPr bwMode="auto">
          <a:xfrm>
            <a:off x="724580" y="407091"/>
            <a:ext cx="10786102" cy="12492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en-US" sz="3200" b="1">
                <a:solidFill>
                  <a:schemeClr val="accent6"/>
                </a:solidFill>
              </a:rPr>
              <a:t>Developing a Cash Flow Budget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39489420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30D9DC87EE4A94F784331488ED3E" ma:contentTypeVersion="8" ma:contentTypeDescription="Create a new document." ma:contentTypeScope="" ma:versionID="81e29afde9644490effc1b2d9d793e36">
  <xsd:schema xmlns:xsd="http://www.w3.org/2001/XMLSchema" xmlns:xs="http://www.w3.org/2001/XMLSchema" xmlns:p="http://schemas.microsoft.com/office/2006/metadata/properties" xmlns:ns2="fddcb908-90d8-42d9-a63d-dfff691e26a7" targetNamespace="http://schemas.microsoft.com/office/2006/metadata/properties" ma:root="true" ma:fieldsID="31b3c17f11c1e77f0add3386085264ca" ns2:_="">
    <xsd:import namespace="fddcb908-90d8-42d9-a63d-dfff691e26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cb908-90d8-42d9-a63d-dfff691e26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F7A35E-6978-44EE-B85B-2FAD677C0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dcb908-90d8-42d9-a63d-dfff691e26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85E3BB-7D80-4A98-8329-AF6C2DFD54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FB8D61-A455-4393-8F57-49AD6A5971E6}">
  <ds:schemaRefs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fddcb908-90d8-42d9-a63d-dfff691e26a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9802</TotalTime>
  <Words>1566</Words>
  <Application>Microsoft Macintosh PowerPoint</Application>
  <PresentationFormat>Widescreen</PresentationFormat>
  <Paragraphs>338</Paragraphs>
  <Slides>30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Georgia</vt:lpstr>
      <vt:lpstr>Wingdings</vt:lpstr>
      <vt:lpstr>1_Office Theme</vt:lpstr>
      <vt:lpstr>PowerPoint Presentation</vt:lpstr>
      <vt:lpstr>PowerPoint Presentation</vt:lpstr>
      <vt:lpstr>Your Money, Your Goals</vt:lpstr>
      <vt:lpstr>Considers cash only, which includes:  - Public Assistance (SNAP,      WIC) - Housing Vouchers - Debit Card Access  </vt:lpstr>
      <vt:lpstr>Savings: Planning for the Unexpected</vt:lpstr>
      <vt:lpstr>Savings: Planning for the Unexpected</vt:lpstr>
      <vt:lpstr>Developing a Cash Flow Budget</vt:lpstr>
      <vt:lpstr>PowerPoint Presentation</vt:lpstr>
      <vt:lpstr>PowerPoint Presentation</vt:lpstr>
      <vt:lpstr>Tool 1: Cash Budget Flow Tracking</vt:lpstr>
      <vt:lpstr>Tool 2: Cash Flow Calendar</vt:lpstr>
      <vt:lpstr>Tool 3: Improving Cash Flow</vt:lpstr>
      <vt:lpstr>                  Financial Planning Sessions with Clients</vt:lpstr>
      <vt:lpstr>Module 6</vt:lpstr>
      <vt:lpstr>What is Debt?</vt:lpstr>
      <vt:lpstr>PowerPoint Presentation</vt:lpstr>
      <vt:lpstr>PowerPoint Presentation</vt:lpstr>
      <vt:lpstr>Developing a Debt Management Worksheet</vt:lpstr>
      <vt:lpstr>How Much Debt is Too Much Debt?</vt:lpstr>
      <vt:lpstr>KNOW YOUR RIGHTS!</vt:lpstr>
      <vt:lpstr>                  Financial Planning Sessions with Clients</vt:lpstr>
      <vt:lpstr>Module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Everette, Ashley</dc:creator>
  <cp:lastModifiedBy>Everette, Ashley</cp:lastModifiedBy>
  <cp:revision>51</cp:revision>
  <dcterms:created xsi:type="dcterms:W3CDTF">2018-11-08T21:49:09Z</dcterms:created>
  <dcterms:modified xsi:type="dcterms:W3CDTF">2019-06-18T18:09:24Z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0x0101001C4430D9DC87EE4A94F784331488ED3E</vt:lpwstr>
  </property>
</Properties>
</file>