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301" r:id="rId6"/>
    <p:sldId id="304" r:id="rId7"/>
    <p:sldId id="305" r:id="rId8"/>
    <p:sldId id="299" r:id="rId9"/>
    <p:sldId id="266" r:id="rId10"/>
    <p:sldId id="295" r:id="rId11"/>
    <p:sldId id="290" r:id="rId12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4"/>
      <p:bold r:id="rId15"/>
      <p:italic r:id="rId16"/>
      <p:boldItalic r:id="rId17"/>
    </p:embeddedFont>
    <p:embeddedFont>
      <p:font typeface="Mirrabella" panose="02000507000000020003" pitchFamily="2" charset="0"/>
      <p:regular r:id="rId18"/>
    </p:embeddedFont>
    <p:embeddedFont>
      <p:font typeface="Oswald" pitchFamily="2" charset="77"/>
      <p:regular r:id="rId19"/>
      <p:bold r:id="rId20"/>
    </p:embeddedFont>
    <p:embeddedFont>
      <p:font typeface="Roboto Condensed" panose="02000000000000000000" pitchFamily="2" charset="0"/>
      <p:regular r:id="rId21"/>
      <p:bold r:id="rId22"/>
      <p:italic r:id="rId23"/>
      <p:boldItalic r:id="rId24"/>
    </p:embeddedFont>
    <p:embeddedFont>
      <p:font typeface="Roboto Slab Light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214D78-1A51-4E08-9F66-4CC39CE45478}">
  <a:tblStyle styleId="{3F214D78-1A51-4E08-9F66-4CC39CE454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/>
    <p:restoredTop sz="88571"/>
  </p:normalViewPr>
  <p:slideViewPr>
    <p:cSldViewPr snapToGrid="0" snapToObjects="1">
      <p:cViewPr varScale="1">
        <p:scale>
          <a:sx n="150" d="100"/>
          <a:sy n="150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planning - drum up support in different areas, outreach into different areas, embodying the community conversations piece. Holding different times </a:t>
            </a:r>
            <a:r>
              <a:rPr lang="en-US" dirty="0" err="1"/>
              <a:t>duting</a:t>
            </a:r>
            <a:r>
              <a:rPr lang="en-US" dirty="0"/>
              <a:t> the week to discuss those topics then having the event. </a:t>
            </a:r>
          </a:p>
          <a:p>
            <a:r>
              <a:rPr lang="en-US" dirty="0" err="1"/>
              <a:t>Chanelling</a:t>
            </a:r>
            <a:r>
              <a:rPr lang="en-US" dirty="0"/>
              <a:t> people into housing and </a:t>
            </a:r>
            <a:r>
              <a:rPr lang="en-US" dirty="0" err="1"/>
              <a:t>accomodate</a:t>
            </a:r>
            <a:r>
              <a:rPr lang="en-US" dirty="0"/>
              <a:t> people into housing </a:t>
            </a:r>
          </a:p>
          <a:p>
            <a:r>
              <a:rPr lang="en-US" dirty="0"/>
              <a:t>people knowing </a:t>
            </a:r>
            <a:r>
              <a:rPr lang="en-US" dirty="0" err="1"/>
              <a:t>exaclty</a:t>
            </a:r>
            <a:r>
              <a:rPr lang="en-US" dirty="0"/>
              <a:t> where to go and who to talk t about housing needs</a:t>
            </a:r>
          </a:p>
          <a:p>
            <a:r>
              <a:rPr lang="en-US" dirty="0"/>
              <a:t>discussion and case management, taking </a:t>
            </a:r>
            <a:r>
              <a:rPr lang="en-US" dirty="0" err="1"/>
              <a:t>necesary</a:t>
            </a:r>
            <a:r>
              <a:rPr lang="en-US" dirty="0"/>
              <a:t> step to reach their goals, follow up from evaluations.</a:t>
            </a:r>
          </a:p>
          <a:p>
            <a:r>
              <a:rPr lang="en-US" dirty="0"/>
              <a:t>How well the information was </a:t>
            </a:r>
            <a:r>
              <a:rPr lang="en-US" dirty="0" err="1"/>
              <a:t>recieved</a:t>
            </a:r>
            <a:r>
              <a:rPr lang="en-US" dirty="0"/>
              <a:t> and if they are asking questions </a:t>
            </a:r>
          </a:p>
          <a:p>
            <a:r>
              <a:rPr lang="en-US" dirty="0"/>
              <a:t>making good use of the evaluations</a:t>
            </a:r>
          </a:p>
          <a:p>
            <a:r>
              <a:rPr lang="en-US" dirty="0"/>
              <a:t>what follow up actions would you implement after attending the fair.</a:t>
            </a:r>
          </a:p>
          <a:p>
            <a:r>
              <a:rPr lang="en-US" dirty="0"/>
              <a:t>the </a:t>
            </a:r>
            <a:r>
              <a:rPr lang="en-US" dirty="0" err="1"/>
              <a:t>colleective</a:t>
            </a:r>
            <a:r>
              <a:rPr lang="en-US" dirty="0"/>
              <a:t> will give better resources (leveraging relationships from CEP) following up with what is given - referrals. moving outside of the mission to help people</a:t>
            </a:r>
          </a:p>
          <a:p>
            <a:r>
              <a:rPr lang="en-US" dirty="0"/>
              <a:t>Feedback on one section and tailoring it from there, referrals and connections </a:t>
            </a:r>
          </a:p>
        </p:txBody>
      </p:sp>
    </p:spTree>
    <p:extLst>
      <p:ext uri="{BB962C8B-B14F-4D97-AF65-F5344CB8AC3E}">
        <p14:creationId xmlns:p14="http://schemas.microsoft.com/office/powerpoint/2010/main" val="92261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4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5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6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3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2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99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2" name="Google Shape;72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7" name="Google Shape;77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78" name="Google Shape;78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685799" y="2753825"/>
            <a:ext cx="697463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C-LEARN CEP Coalition Workgroup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0FCB5-4CD2-5C45-8791-82585B99E4E2}"/>
              </a:ext>
            </a:extLst>
          </p:cNvPr>
          <p:cNvSpPr txBox="1"/>
          <p:nvPr/>
        </p:nvSpPr>
        <p:spPr>
          <a:xfrm>
            <a:off x="685800" y="3759736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rPr>
              <a:t>Session 6 | September 19</a:t>
            </a:r>
            <a:r>
              <a:rPr lang="en-US" baseline="30000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rPr>
              <a:t>th</a:t>
            </a:r>
            <a:endParaRPr lang="en-US" dirty="0">
              <a:solidFill>
                <a:schemeClr val="bg1"/>
              </a:solidFill>
              <a:latin typeface="Roboto Slab Light" pitchFamily="2" charset="0"/>
              <a:ea typeface="Roboto Slab Ligh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EC23-44AD-0A41-A110-47FAE05B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77" y="1111128"/>
            <a:ext cx="5760300" cy="680700"/>
          </a:xfrm>
        </p:spPr>
        <p:txBody>
          <a:bodyPr/>
          <a:lstStyle/>
          <a:p>
            <a:r>
              <a:rPr lang="en-US" sz="3600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Measuring Our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29C73-251D-694A-93D4-01310E25B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968" y="1719511"/>
            <a:ext cx="4884299" cy="2958505"/>
          </a:xfrm>
        </p:spPr>
        <p:txBody>
          <a:bodyPr/>
          <a:lstStyle/>
          <a:p>
            <a:pPr lvl="0"/>
            <a:r>
              <a:rPr lang="en-US" dirty="0"/>
              <a:t>What will be different or improved after this activity is completed?</a:t>
            </a:r>
          </a:p>
          <a:p>
            <a:pPr lvl="0"/>
            <a:r>
              <a:rPr lang="en-US" dirty="0"/>
              <a:t>How will you track your progress?</a:t>
            </a:r>
          </a:p>
          <a:p>
            <a:pPr lvl="0"/>
            <a:r>
              <a:rPr lang="en-US" dirty="0"/>
              <a:t>How will you know if your activities are working to accomplish your goal and purpose?</a:t>
            </a:r>
          </a:p>
          <a:p>
            <a:r>
              <a:rPr lang="en-US" dirty="0"/>
              <a:t>How will you use the information you collected to refine and guide future activities? 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B9F61-CCA9-E94E-8B0C-0741EEF95E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EB72F-2F8F-9440-966E-8EC80B25FB48}"/>
              </a:ext>
            </a:extLst>
          </p:cNvPr>
          <p:cNvSpPr txBox="1"/>
          <p:nvPr/>
        </p:nvSpPr>
        <p:spPr>
          <a:xfrm>
            <a:off x="6874213" y="332920"/>
            <a:ext cx="205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10 minutes to reflect</a:t>
            </a:r>
          </a:p>
          <a:p>
            <a:r>
              <a:rPr lang="en-US" dirty="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15 minutes to share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68D59-4FA3-F547-A06F-8F589EFFF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3205">
            <a:off x="5193215" y="1035934"/>
            <a:ext cx="3965652" cy="5143500"/>
          </a:xfrm>
          <a:prstGeom prst="rect">
            <a:avLst/>
          </a:prstGeom>
        </p:spPr>
      </p:pic>
      <p:grpSp>
        <p:nvGrpSpPr>
          <p:cNvPr id="8" name="Google Shape;436;p38">
            <a:extLst>
              <a:ext uri="{FF2B5EF4-FFF2-40B4-BE49-F238E27FC236}">
                <a16:creationId xmlns:a16="http://schemas.microsoft.com/office/drawing/2014/main" id="{2DF8AB87-CE35-AC4D-B998-13EFE2FAC786}"/>
              </a:ext>
            </a:extLst>
          </p:cNvPr>
          <p:cNvGrpSpPr/>
          <p:nvPr/>
        </p:nvGrpSpPr>
        <p:grpSpPr>
          <a:xfrm>
            <a:off x="5810710" y="174267"/>
            <a:ext cx="973600" cy="902078"/>
            <a:chOff x="6660750" y="298550"/>
            <a:chExt cx="396900" cy="396300"/>
          </a:xfrm>
          <a:solidFill>
            <a:schemeClr val="accent1"/>
          </a:solidFill>
        </p:grpSpPr>
        <p:sp>
          <p:nvSpPr>
            <p:cNvPr id="9" name="Google Shape;437;p38">
              <a:extLst>
                <a:ext uri="{FF2B5EF4-FFF2-40B4-BE49-F238E27FC236}">
                  <a16:creationId xmlns:a16="http://schemas.microsoft.com/office/drawing/2014/main" id="{E352CD4E-73E3-E142-80CD-E6C08F7EC1F1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8;p38">
              <a:extLst>
                <a:ext uri="{FF2B5EF4-FFF2-40B4-BE49-F238E27FC236}">
                  <a16:creationId xmlns:a16="http://schemas.microsoft.com/office/drawing/2014/main" id="{D5173833-74AB-234A-85D3-BB1EB8B705B5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7470CE8-9361-5D40-B758-F0A3AD058869}"/>
              </a:ext>
            </a:extLst>
          </p:cNvPr>
          <p:cNvSpPr/>
          <p:nvPr/>
        </p:nvSpPr>
        <p:spPr>
          <a:xfrm>
            <a:off x="4790361" y="2046816"/>
            <a:ext cx="1110491" cy="10498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Page 30 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 your CEP Workbook</a:t>
            </a:r>
          </a:p>
        </p:txBody>
      </p:sp>
    </p:spTree>
    <p:extLst>
      <p:ext uri="{BB962C8B-B14F-4D97-AF65-F5344CB8AC3E}">
        <p14:creationId xmlns:p14="http://schemas.microsoft.com/office/powerpoint/2010/main" val="139214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6528-D6DF-9F4D-9508-E4D47922F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903" y="2688022"/>
            <a:ext cx="7239001" cy="1159800"/>
          </a:xfrm>
        </p:spPr>
        <p:txBody>
          <a:bodyPr/>
          <a:lstStyle/>
          <a:p>
            <a:r>
              <a:rPr lang="en-US" sz="7200" dirty="0">
                <a:latin typeface="Mirrabella" panose="02000507000000020003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Thank You! </a:t>
            </a:r>
            <a:br>
              <a:rPr lang="en-US" sz="7200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7200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&amp; EVALUATIONS</a:t>
            </a:r>
            <a:endParaRPr lang="en-US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EAFC8-2E90-E04B-B0FC-326E4EA6C0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5" name="Google Shape;436;p38">
            <a:extLst>
              <a:ext uri="{FF2B5EF4-FFF2-40B4-BE49-F238E27FC236}">
                <a16:creationId xmlns:a16="http://schemas.microsoft.com/office/drawing/2014/main" id="{D39B1968-592E-AD40-89FD-800DDADF62E1}"/>
              </a:ext>
            </a:extLst>
          </p:cNvPr>
          <p:cNvGrpSpPr/>
          <p:nvPr/>
        </p:nvGrpSpPr>
        <p:grpSpPr>
          <a:xfrm>
            <a:off x="6646400" y="393601"/>
            <a:ext cx="973600" cy="902078"/>
            <a:chOff x="6660750" y="298550"/>
            <a:chExt cx="396900" cy="396300"/>
          </a:xfrm>
        </p:grpSpPr>
        <p:sp>
          <p:nvSpPr>
            <p:cNvPr id="6" name="Google Shape;437;p38">
              <a:extLst>
                <a:ext uri="{FF2B5EF4-FFF2-40B4-BE49-F238E27FC236}">
                  <a16:creationId xmlns:a16="http://schemas.microsoft.com/office/drawing/2014/main" id="{9B23BA23-2CAF-C94D-8988-E385A75284B1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8;p38">
              <a:extLst>
                <a:ext uri="{FF2B5EF4-FFF2-40B4-BE49-F238E27FC236}">
                  <a16:creationId xmlns:a16="http://schemas.microsoft.com/office/drawing/2014/main" id="{43049883-F546-9144-A434-B035B0043611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29BBE0-3856-5945-9933-9CF875D31874}"/>
              </a:ext>
            </a:extLst>
          </p:cNvPr>
          <p:cNvSpPr txBox="1"/>
          <p:nvPr/>
        </p:nvSpPr>
        <p:spPr>
          <a:xfrm>
            <a:off x="7709904" y="583030"/>
            <a:ext cx="9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172448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1695568" y="543333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rPr>
              <a:t>Today’s Agenda</a:t>
            </a:r>
            <a:endParaRPr dirty="0">
              <a:latin typeface="Arial Narrow" panose="020B0604020202020204" pitchFamily="34" charset="0"/>
              <a:ea typeface="Helvetica Neue Condensed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1695568" y="1066590"/>
            <a:ext cx="6724043" cy="2822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romanUcPeriod"/>
            </a:pPr>
            <a:r>
              <a:rPr lang="en-US" sz="2000" b="1" dirty="0">
                <a:solidFill>
                  <a:srgbClr val="3796BF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Introductions – </a:t>
            </a:r>
            <a:r>
              <a:rPr lang="en-US" sz="2000" b="1" dirty="0">
                <a:solidFill>
                  <a:schemeClr val="accent2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5 minutes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romanUcPeriod"/>
            </a:pPr>
            <a:r>
              <a:rPr lang="en-US" sz="2000" b="1" dirty="0">
                <a:solidFill>
                  <a:srgbClr val="3796BF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Review of Session 5 – </a:t>
            </a:r>
            <a:r>
              <a:rPr lang="en-US" sz="2000" b="1" dirty="0">
                <a:solidFill>
                  <a:schemeClr val="accent2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5 minutes</a:t>
            </a:r>
          </a:p>
          <a:p>
            <a:pPr marL="514350" lvl="0" indent="-514350">
              <a:buClr>
                <a:schemeClr val="accent1"/>
              </a:buClr>
              <a:buSzPct val="100000"/>
              <a:buFont typeface="+mj-lt"/>
              <a:buAutoNum type="romanUcPeriod"/>
            </a:pPr>
            <a:r>
              <a:rPr lang="en-US" sz="2000" b="1" dirty="0">
                <a:solidFill>
                  <a:srgbClr val="3796BF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Last Minute Planning – </a:t>
            </a:r>
            <a:r>
              <a:rPr lang="en-US" sz="2000" b="1" dirty="0">
                <a:solidFill>
                  <a:schemeClr val="accent2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50 minutes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000" b="1" dirty="0">
                <a:solidFill>
                  <a:schemeClr val="accent2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         Break! 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romanUcPeriod" startAt="5"/>
            </a:pPr>
            <a:r>
              <a:rPr lang="en-US" sz="2000" b="1" dirty="0">
                <a:solidFill>
                  <a:srgbClr val="3796BF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Measuring Success – </a:t>
            </a:r>
            <a:r>
              <a:rPr lang="en-US" sz="2000" b="1" dirty="0">
                <a:solidFill>
                  <a:schemeClr val="accent2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25 minutes</a:t>
            </a:r>
            <a:endParaRPr lang="en-US" sz="2000" b="1" dirty="0">
              <a:solidFill>
                <a:srgbClr val="3796BF"/>
              </a:solidFill>
              <a:latin typeface="Arial Narrow" panose="020B0604020202020204" pitchFamily="34" charset="0"/>
              <a:ea typeface="Helvetica Neue" panose="02000503000000020004" pitchFamily="2" charset="0"/>
              <a:cs typeface="Arial Narrow" panose="020B0604020202020204" pitchFamily="34" charset="0"/>
            </a:endParaRP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romanUcPeriod" startAt="5"/>
            </a:pPr>
            <a:r>
              <a:rPr lang="en-US" sz="2000" b="1" dirty="0">
                <a:solidFill>
                  <a:srgbClr val="3796BF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Evaluations – </a:t>
            </a:r>
            <a:r>
              <a:rPr lang="en-US" sz="2000" b="1" dirty="0">
                <a:solidFill>
                  <a:schemeClr val="accent2"/>
                </a:solidFill>
                <a:latin typeface="Arial Narrow" panose="020B0604020202020204" pitchFamily="34" charset="0"/>
                <a:ea typeface="Helvetica Neue" panose="02000503000000020004" pitchFamily="2" charset="0"/>
                <a:cs typeface="Arial Narrow" panose="020B0604020202020204" pitchFamily="34" charset="0"/>
              </a:rPr>
              <a:t>10 minutes</a:t>
            </a:r>
            <a:endParaRPr sz="2000" b="1" dirty="0">
              <a:solidFill>
                <a:schemeClr val="accent2"/>
              </a:solidFill>
              <a:latin typeface="Arial Narrow" panose="020B0604020202020204" pitchFamily="34" charset="0"/>
              <a:ea typeface="Helvetica Neue" panose="02000503000000020004" pitchFamily="2" charset="0"/>
              <a:cs typeface="Arial Narrow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dirty="0">
              <a:latin typeface="Arial Narrow" panose="020B0604020202020204" pitchFamily="34" charset="0"/>
              <a:ea typeface="Helvetica Neue" panose="02000503000000020004" pitchFamily="2" charset="0"/>
              <a:cs typeface="Arial Narrow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3200" b="1" dirty="0">
              <a:latin typeface="Arial Narrow" panose="020B0604020202020204" pitchFamily="34" charset="0"/>
              <a:ea typeface="Helvetica Neue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798" y="1693846"/>
            <a:ext cx="665480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/>
                </a:solidFill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rPr>
              <a:t>INTRODUCTIONS</a:t>
            </a:r>
            <a:endParaRPr dirty="0">
              <a:solidFill>
                <a:schemeClr val="bg1"/>
              </a:solidFill>
              <a:latin typeface="Arial Narrow" panose="020B0604020202020204" pitchFamily="34" charset="0"/>
              <a:ea typeface="Helvetica Neue Condensed" panose="02000503000000020004" pitchFamily="2" charset="0"/>
              <a:cs typeface="Arial Narrow" panose="020B0604020202020204" pitchFamily="34" charset="0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799" y="2571750"/>
            <a:ext cx="6248401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Please state your name, organization, and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one thing you’ve 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gained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by participating in this coalition. </a:t>
            </a:r>
          </a:p>
          <a:p>
            <a:pPr marL="0" indent="0"/>
            <a:endParaRPr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5" name="Google Shape;436;p38">
            <a:extLst>
              <a:ext uri="{FF2B5EF4-FFF2-40B4-BE49-F238E27FC236}">
                <a16:creationId xmlns:a16="http://schemas.microsoft.com/office/drawing/2014/main" id="{D6B053D4-5C7C-E842-A258-394A115F6695}"/>
              </a:ext>
            </a:extLst>
          </p:cNvPr>
          <p:cNvGrpSpPr/>
          <p:nvPr/>
        </p:nvGrpSpPr>
        <p:grpSpPr>
          <a:xfrm>
            <a:off x="6646400" y="393601"/>
            <a:ext cx="973600" cy="902078"/>
            <a:chOff x="6660750" y="298550"/>
            <a:chExt cx="396900" cy="396300"/>
          </a:xfrm>
        </p:grpSpPr>
        <p:sp>
          <p:nvSpPr>
            <p:cNvPr id="6" name="Google Shape;437;p38">
              <a:extLst>
                <a:ext uri="{FF2B5EF4-FFF2-40B4-BE49-F238E27FC236}">
                  <a16:creationId xmlns:a16="http://schemas.microsoft.com/office/drawing/2014/main" id="{D44FF964-E444-4349-B9F4-D5FC4A7986AC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8;p38">
              <a:extLst>
                <a:ext uri="{FF2B5EF4-FFF2-40B4-BE49-F238E27FC236}">
                  <a16:creationId xmlns:a16="http://schemas.microsoft.com/office/drawing/2014/main" id="{A1D2578F-471C-2C43-9F2E-8297920759AD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9A2C69-BCAF-8144-97DD-B3D4F2A58EC7}"/>
              </a:ext>
            </a:extLst>
          </p:cNvPr>
          <p:cNvSpPr txBox="1"/>
          <p:nvPr/>
        </p:nvSpPr>
        <p:spPr>
          <a:xfrm>
            <a:off x="7709904" y="583030"/>
            <a:ext cx="9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rPr>
              <a:t>5 minutes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4"/>
          <p:cNvPicPr preferRelativeResize="0"/>
          <p:nvPr/>
        </p:nvPicPr>
        <p:blipFill>
          <a:blip r:embed="rId3">
            <a:alphaModFix amt="9000"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blipFill>
            <a:blip r:embed="rId3">
              <a:alphaModFix amt="9000"/>
            </a:blip>
            <a:stretch>
              <a:fillRect/>
            </a:stretch>
          </a:blipFill>
          <a:ln>
            <a:noFill/>
          </a:ln>
        </p:spPr>
      </p:pic>
      <p:sp>
        <p:nvSpPr>
          <p:cNvPr id="181" name="Google Shape;181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816814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Session 5</a:t>
            </a:r>
            <a:endParaRPr sz="6000" dirty="0">
              <a:solidFill>
                <a:srgbClr val="FF99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331949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purpose of the last session was to work together in planning our </a:t>
            </a: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Housing Fair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enhance resilience in New Orleans</a:t>
            </a:r>
            <a:r>
              <a:rPr lang="en-US" dirty="0"/>
              <a:t>.</a:t>
            </a:r>
          </a:p>
        </p:txBody>
      </p:sp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6" name="Google Shape;436;p38">
            <a:extLst>
              <a:ext uri="{FF2B5EF4-FFF2-40B4-BE49-F238E27FC236}">
                <a16:creationId xmlns:a16="http://schemas.microsoft.com/office/drawing/2014/main" id="{2677B226-EE81-7249-A2BD-4914671643F1}"/>
              </a:ext>
            </a:extLst>
          </p:cNvPr>
          <p:cNvGrpSpPr/>
          <p:nvPr/>
        </p:nvGrpSpPr>
        <p:grpSpPr>
          <a:xfrm>
            <a:off x="6646400" y="393601"/>
            <a:ext cx="973600" cy="902078"/>
            <a:chOff x="6660750" y="298550"/>
            <a:chExt cx="396900" cy="396300"/>
          </a:xfrm>
          <a:solidFill>
            <a:schemeClr val="accent1"/>
          </a:solidFill>
        </p:grpSpPr>
        <p:sp>
          <p:nvSpPr>
            <p:cNvPr id="7" name="Google Shape;437;p38">
              <a:extLst>
                <a:ext uri="{FF2B5EF4-FFF2-40B4-BE49-F238E27FC236}">
                  <a16:creationId xmlns:a16="http://schemas.microsoft.com/office/drawing/2014/main" id="{AC07E7E1-6C3F-AF44-9B8A-8712B0E3569E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8;p38">
              <a:extLst>
                <a:ext uri="{FF2B5EF4-FFF2-40B4-BE49-F238E27FC236}">
                  <a16:creationId xmlns:a16="http://schemas.microsoft.com/office/drawing/2014/main" id="{2E15180D-255A-DC47-9B0C-C2E2159C93A6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5F33E6A-4A43-D649-A311-8C82D8F6E506}"/>
              </a:ext>
            </a:extLst>
          </p:cNvPr>
          <p:cNvSpPr txBox="1"/>
          <p:nvPr/>
        </p:nvSpPr>
        <p:spPr>
          <a:xfrm>
            <a:off x="7709904" y="583030"/>
            <a:ext cx="97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5 minutes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B187FB-DD38-CD4D-B986-9D789F540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Google Shape;182;p14">
            <a:extLst>
              <a:ext uri="{FF2B5EF4-FFF2-40B4-BE49-F238E27FC236}">
                <a16:creationId xmlns:a16="http://schemas.microsoft.com/office/drawing/2014/main" id="{9EC57322-239C-EC40-8D18-088CD63D8CEF}"/>
              </a:ext>
            </a:extLst>
          </p:cNvPr>
          <p:cNvSpPr txBox="1">
            <a:spLocks/>
          </p:cNvSpPr>
          <p:nvPr/>
        </p:nvSpPr>
        <p:spPr>
          <a:xfrm>
            <a:off x="275552" y="693601"/>
            <a:ext cx="8402782" cy="416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/>
              <a:t>11-11:30 (30 minutes): </a:t>
            </a:r>
            <a:r>
              <a:rPr lang="en-US" b="1" dirty="0"/>
              <a:t>Tabling</a:t>
            </a:r>
            <a:r>
              <a:rPr lang="en-US" dirty="0"/>
              <a:t> (All CEP Organization – Common Ground Health Clinic, NOAGE, Operation Restoration, Women with a Vision, LSU Health Network*, Habitat for Humanity, Bastion*, </a:t>
            </a:r>
            <a:r>
              <a:rPr lang="en-US" dirty="0" err="1"/>
              <a:t>Evacuteer</a:t>
            </a:r>
            <a:r>
              <a:rPr lang="en-US" dirty="0"/>
              <a:t>, </a:t>
            </a:r>
            <a:r>
              <a:rPr lang="en-US" dirty="0" err="1"/>
              <a:t>HandsOn</a:t>
            </a:r>
            <a:r>
              <a:rPr lang="en-US" dirty="0"/>
              <a:t> NOLA, A Community Voice, The Promise for Justice Initiative, Krewe de Lose)</a:t>
            </a:r>
          </a:p>
          <a:p>
            <a:r>
              <a:rPr lang="en-US" dirty="0"/>
              <a:t>11:30 -11:45 (15 minutes) – Welcome and Overview</a:t>
            </a:r>
          </a:p>
          <a:p>
            <a:r>
              <a:rPr lang="en-US" dirty="0"/>
              <a:t>11:45 – 12:30 (45 minutes)– </a:t>
            </a:r>
            <a:r>
              <a:rPr lang="en-US" b="1" dirty="0"/>
              <a:t>Panel Discussion </a:t>
            </a:r>
            <a:r>
              <a:rPr lang="en-US" dirty="0"/>
              <a:t>on</a:t>
            </a:r>
            <a:r>
              <a:rPr lang="en-US" b="1" dirty="0"/>
              <a:t> </a:t>
            </a:r>
            <a:r>
              <a:rPr lang="en-US" dirty="0"/>
              <a:t>Disaster/Financial/Mental Health/Re-Entry*</a:t>
            </a:r>
          </a:p>
          <a:p>
            <a:pPr lvl="1"/>
            <a:r>
              <a:rPr lang="en-US" dirty="0"/>
              <a:t>Disaster: </a:t>
            </a:r>
            <a:r>
              <a:rPr lang="en-US" dirty="0" err="1"/>
              <a:t>HandsOn</a:t>
            </a:r>
            <a:r>
              <a:rPr lang="en-US" dirty="0"/>
              <a:t> NOLA - Christopher Cameron</a:t>
            </a:r>
          </a:p>
          <a:p>
            <a:pPr lvl="1"/>
            <a:r>
              <a:rPr lang="en-US" dirty="0"/>
              <a:t>Financial: Empower Your Cents - Lori Jackson </a:t>
            </a:r>
          </a:p>
          <a:p>
            <a:pPr lvl="1"/>
            <a:r>
              <a:rPr lang="en-US" dirty="0"/>
              <a:t>Mental Health: Common Ground or Benjamin </a:t>
            </a:r>
            <a:r>
              <a:rPr lang="en-US" dirty="0" err="1"/>
              <a:t>Springgate</a:t>
            </a:r>
            <a:endParaRPr lang="en-US" dirty="0"/>
          </a:p>
          <a:p>
            <a:pPr lvl="1"/>
            <a:r>
              <a:rPr lang="en-US" dirty="0"/>
              <a:t>Re-Entry: Operation Restoration - </a:t>
            </a:r>
            <a:r>
              <a:rPr lang="en-US" dirty="0" err="1"/>
              <a:t>Dolfinette</a:t>
            </a:r>
            <a:r>
              <a:rPr lang="en-US" dirty="0"/>
              <a:t> Martin*</a:t>
            </a:r>
          </a:p>
          <a:p>
            <a:r>
              <a:rPr lang="en-US" dirty="0"/>
              <a:t>12:30 – 12:45 (15 minutes) – Break </a:t>
            </a:r>
          </a:p>
          <a:p>
            <a:pPr marL="342900" indent="-342900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Google Shape;181;p14">
            <a:extLst>
              <a:ext uri="{FF2B5EF4-FFF2-40B4-BE49-F238E27FC236}">
                <a16:creationId xmlns:a16="http://schemas.microsoft.com/office/drawing/2014/main" id="{D4045CF1-7DEB-4D45-AD8B-67FB332DE614}"/>
              </a:ext>
            </a:extLst>
          </p:cNvPr>
          <p:cNvSpPr txBox="1">
            <a:spLocks/>
          </p:cNvSpPr>
          <p:nvPr/>
        </p:nvSpPr>
        <p:spPr>
          <a:xfrm>
            <a:off x="465667" y="203102"/>
            <a:ext cx="8402782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US" sz="36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Final Event – Saturday, October 19</a:t>
            </a:r>
            <a:r>
              <a:rPr lang="en-US" sz="3600" baseline="300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</a:t>
            </a:r>
            <a:r>
              <a:rPr lang="en-US" sz="36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09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B187FB-DD38-CD4D-B986-9D789F540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Google Shape;182;p14">
            <a:extLst>
              <a:ext uri="{FF2B5EF4-FFF2-40B4-BE49-F238E27FC236}">
                <a16:creationId xmlns:a16="http://schemas.microsoft.com/office/drawing/2014/main" id="{9EC57322-239C-EC40-8D18-088CD63D8CEF}"/>
              </a:ext>
            </a:extLst>
          </p:cNvPr>
          <p:cNvSpPr txBox="1">
            <a:spLocks/>
          </p:cNvSpPr>
          <p:nvPr/>
        </p:nvSpPr>
        <p:spPr>
          <a:xfrm>
            <a:off x="275552" y="693601"/>
            <a:ext cx="8402782" cy="416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/>
              <a:t>12:45 -1:30 (45 minutes) – </a:t>
            </a:r>
            <a:r>
              <a:rPr lang="en-US" b="1" dirty="0"/>
              <a:t>Concurrent Education Segment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Renter’s Rights (GNOFAC/Tulane/Jane’s Place)</a:t>
            </a:r>
          </a:p>
          <a:p>
            <a:pPr lvl="1"/>
            <a:r>
              <a:rPr lang="en-US" dirty="0"/>
              <a:t>Access to Affordable Housing including Senior Housing, First Time Homebuying Program, other programs around banking and homeownership (Jericho Road, Habitat for Humanity, HANO) </a:t>
            </a:r>
          </a:p>
          <a:p>
            <a:pPr lvl="1"/>
            <a:r>
              <a:rPr lang="en-US" dirty="0"/>
              <a:t>Q&amp;A from Audience</a:t>
            </a:r>
          </a:p>
          <a:p>
            <a:r>
              <a:rPr lang="en-US" dirty="0"/>
              <a:t>1:30 Giveaways </a:t>
            </a:r>
          </a:p>
          <a:p>
            <a:r>
              <a:rPr lang="en-US" dirty="0"/>
              <a:t>END</a:t>
            </a:r>
          </a:p>
        </p:txBody>
      </p:sp>
      <p:sp>
        <p:nvSpPr>
          <p:cNvPr id="4" name="Google Shape;181;p14">
            <a:extLst>
              <a:ext uri="{FF2B5EF4-FFF2-40B4-BE49-F238E27FC236}">
                <a16:creationId xmlns:a16="http://schemas.microsoft.com/office/drawing/2014/main" id="{D4045CF1-7DEB-4D45-AD8B-67FB332DE614}"/>
              </a:ext>
            </a:extLst>
          </p:cNvPr>
          <p:cNvSpPr txBox="1">
            <a:spLocks/>
          </p:cNvSpPr>
          <p:nvPr/>
        </p:nvSpPr>
        <p:spPr>
          <a:xfrm>
            <a:off x="465667" y="203102"/>
            <a:ext cx="8402782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US" sz="36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Final Event – Saturday, October 19</a:t>
            </a:r>
            <a:r>
              <a:rPr lang="en-US" sz="3600" baseline="300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</a:t>
            </a:r>
            <a:r>
              <a:rPr lang="en-US" sz="36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48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B187FB-DD38-CD4D-B986-9D789F540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Google Shape;182;p14">
            <a:extLst>
              <a:ext uri="{FF2B5EF4-FFF2-40B4-BE49-F238E27FC236}">
                <a16:creationId xmlns:a16="http://schemas.microsoft.com/office/drawing/2014/main" id="{9EC57322-239C-EC40-8D18-088CD63D8CEF}"/>
              </a:ext>
            </a:extLst>
          </p:cNvPr>
          <p:cNvSpPr txBox="1">
            <a:spLocks/>
          </p:cNvSpPr>
          <p:nvPr/>
        </p:nvSpPr>
        <p:spPr>
          <a:xfrm>
            <a:off x="275552" y="693601"/>
            <a:ext cx="8402782" cy="416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600" dirty="0"/>
              <a:t>Venue: Kingsley House or Rosenwald – in progress (Elizabeth)</a:t>
            </a:r>
          </a:p>
          <a:p>
            <a:r>
              <a:rPr lang="en-US" sz="1600" b="1" dirty="0"/>
              <a:t>Food – Big Poppa (Kenny Hall): (Veg) Red Bean/baked chicken/ jambalaya /green salad/peach cobbler/lemonade/water ($2500) (Thad)</a:t>
            </a:r>
          </a:p>
          <a:p>
            <a:r>
              <a:rPr lang="en-US" sz="1600" dirty="0"/>
              <a:t>Giveaways – Raffle: 2 - Bluetooth Speakers/Visa Gift Card $50 – 4 (all three at the end of the event) ($200) </a:t>
            </a:r>
            <a:r>
              <a:rPr lang="en-US" sz="1600" b="1" dirty="0"/>
              <a:t>LSUHSC will handle</a:t>
            </a:r>
          </a:p>
          <a:p>
            <a:r>
              <a:rPr lang="en-US" sz="1600" strike="sngStrike" dirty="0"/>
              <a:t>Music/AV – Poppa Smurf/Captain Charles (amount by the hour) – Pick on the 19</a:t>
            </a:r>
            <a:r>
              <a:rPr lang="en-US" sz="1600" strike="sngStrike" baseline="30000" dirty="0"/>
              <a:t>th</a:t>
            </a:r>
            <a:endParaRPr lang="en-US" sz="1600" strike="sngStrike" dirty="0"/>
          </a:p>
          <a:p>
            <a:r>
              <a:rPr lang="en-US" sz="1600" b="1" dirty="0"/>
              <a:t>Flyer – Ashley E &amp; T (Free)</a:t>
            </a:r>
          </a:p>
          <a:p>
            <a:r>
              <a:rPr lang="en-US" sz="1600" dirty="0"/>
              <a:t>Decorations – Balloons, Tablecloths ($100)</a:t>
            </a:r>
          </a:p>
          <a:p>
            <a:r>
              <a:rPr lang="en-US" sz="1600" dirty="0"/>
              <a:t>Swag Items – drawstrings, </a:t>
            </a:r>
            <a:r>
              <a:rPr lang="en-US" sz="1600" dirty="0" err="1"/>
              <a:t>chapstick</a:t>
            </a:r>
            <a:r>
              <a:rPr lang="en-US" sz="1600" dirty="0"/>
              <a:t>, hand sanitizer, magnets, chip clips, pens, USB drives (Charles) ($5500)</a:t>
            </a:r>
          </a:p>
          <a:p>
            <a:r>
              <a:rPr lang="en-US" sz="1600" strike="sngStrike" dirty="0"/>
              <a:t>Security ($250 - $300 for the entire event)</a:t>
            </a:r>
          </a:p>
          <a:p>
            <a:r>
              <a:rPr lang="en-US" sz="1600" dirty="0"/>
              <a:t>Kid activities – craft table, coloring sheets, markers, paint, crayons, playdoh, face painter ($500)</a:t>
            </a:r>
          </a:p>
        </p:txBody>
      </p:sp>
      <p:sp>
        <p:nvSpPr>
          <p:cNvPr id="4" name="Google Shape;181;p14">
            <a:extLst>
              <a:ext uri="{FF2B5EF4-FFF2-40B4-BE49-F238E27FC236}">
                <a16:creationId xmlns:a16="http://schemas.microsoft.com/office/drawing/2014/main" id="{D4045CF1-7DEB-4D45-AD8B-67FB332DE614}"/>
              </a:ext>
            </a:extLst>
          </p:cNvPr>
          <p:cNvSpPr txBox="1">
            <a:spLocks/>
          </p:cNvSpPr>
          <p:nvPr/>
        </p:nvSpPr>
        <p:spPr>
          <a:xfrm>
            <a:off x="465667" y="203102"/>
            <a:ext cx="8402782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US" sz="36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Final Event – Saturday, October 19</a:t>
            </a:r>
            <a:r>
              <a:rPr lang="en-US" sz="3600" baseline="300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</a:t>
            </a:r>
            <a:r>
              <a:rPr lang="en-US" sz="3600" dirty="0">
                <a:solidFill>
                  <a:srgbClr val="FF99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90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15AA-78C1-9643-A3EC-CA4443F8A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01" y="2342578"/>
            <a:ext cx="3431765" cy="2586311"/>
          </a:xfrm>
        </p:spPr>
        <p:txBody>
          <a:bodyPr/>
          <a:lstStyle/>
          <a:p>
            <a:pPr marL="101600" indent="0"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 A: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Logistics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Review Flyer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Secure venue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Volunteers to set up (come early) and clean up (stay later)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Order swag items*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Kiddie table attendant</a:t>
            </a:r>
            <a:endParaRPr lang="en-US" sz="16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101600" indent="0">
              <a:buNone/>
            </a:pP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551F-96F8-1C46-A54F-0CA133185C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5" name="Google Shape;436;p38">
            <a:extLst>
              <a:ext uri="{FF2B5EF4-FFF2-40B4-BE49-F238E27FC236}">
                <a16:creationId xmlns:a16="http://schemas.microsoft.com/office/drawing/2014/main" id="{7654B8F8-AD89-D44A-86DE-79B5ED4FFF2E}"/>
              </a:ext>
            </a:extLst>
          </p:cNvPr>
          <p:cNvGrpSpPr/>
          <p:nvPr/>
        </p:nvGrpSpPr>
        <p:grpSpPr>
          <a:xfrm>
            <a:off x="7052751" y="472392"/>
            <a:ext cx="472572" cy="497206"/>
            <a:chOff x="6660750" y="298550"/>
            <a:chExt cx="396900" cy="396300"/>
          </a:xfrm>
          <a:solidFill>
            <a:schemeClr val="accent1"/>
          </a:solidFill>
        </p:grpSpPr>
        <p:sp>
          <p:nvSpPr>
            <p:cNvPr id="6" name="Google Shape;437;p38">
              <a:extLst>
                <a:ext uri="{FF2B5EF4-FFF2-40B4-BE49-F238E27FC236}">
                  <a16:creationId xmlns:a16="http://schemas.microsoft.com/office/drawing/2014/main" id="{9C7E47CD-4AED-A444-A9B9-8A090079C77E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8;p38">
              <a:extLst>
                <a:ext uri="{FF2B5EF4-FFF2-40B4-BE49-F238E27FC236}">
                  <a16:creationId xmlns:a16="http://schemas.microsoft.com/office/drawing/2014/main" id="{A3861CFD-6194-DB44-90D4-A4BD6C273D0A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65063EA-135F-1241-914E-D3488E623CC9}"/>
              </a:ext>
            </a:extLst>
          </p:cNvPr>
          <p:cNvSpPr txBox="1"/>
          <p:nvPr/>
        </p:nvSpPr>
        <p:spPr>
          <a:xfrm>
            <a:off x="7530702" y="589955"/>
            <a:ext cx="205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45 minutes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84A7B-C588-A24D-B80B-1A500DB4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893" y="380410"/>
            <a:ext cx="4069116" cy="680700"/>
          </a:xfrm>
        </p:spPr>
        <p:txBody>
          <a:bodyPr/>
          <a:lstStyle/>
          <a:p>
            <a:r>
              <a:rPr lang="en-US" sz="3600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Last Minute 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0B7CC-64C8-2A4B-B46D-ADAA411D9D88}"/>
              </a:ext>
            </a:extLst>
          </p:cNvPr>
          <p:cNvSpPr txBox="1"/>
          <p:nvPr/>
        </p:nvSpPr>
        <p:spPr>
          <a:xfrm>
            <a:off x="3767666" y="2435831"/>
            <a:ext cx="34312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lvl="0">
              <a:spcBef>
                <a:spcPts val="600"/>
              </a:spcBef>
              <a:buClr>
                <a:srgbClr val="4BB5D9"/>
              </a:buClr>
              <a:buSzPts val="2000"/>
            </a:pPr>
            <a:r>
              <a:rPr lang="en-US" sz="1800" b="1" dirty="0">
                <a:solidFill>
                  <a:srgbClr val="60789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oboto Condensed"/>
              </a:rPr>
              <a:t>Group B:</a:t>
            </a:r>
            <a:r>
              <a:rPr lang="en-US" sz="1800" dirty="0">
                <a:solidFill>
                  <a:srgbClr val="60789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Roboto Condensed"/>
              </a:rPr>
              <a:t> Content Creators</a:t>
            </a:r>
          </a:p>
          <a:p>
            <a:pPr marL="457200" lvl="0" indent="-355600">
              <a:buClr>
                <a:srgbClr val="4BB5D9"/>
              </a:buClr>
              <a:buSzPts val="2000"/>
              <a:buFont typeface="Roboto Condensed"/>
              <a:buChar char="»"/>
            </a:pPr>
            <a:r>
              <a:rPr lang="en-US" sz="1600" dirty="0">
                <a:solidFill>
                  <a:srgbClr val="607896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  <a:sym typeface="Roboto Condensed"/>
              </a:rPr>
              <a:t>Review Flyer</a:t>
            </a:r>
          </a:p>
          <a:p>
            <a:pPr marL="457200" lvl="0" indent="-355600">
              <a:buClr>
                <a:srgbClr val="4BB5D9"/>
              </a:buClr>
              <a:buSzPts val="2000"/>
              <a:buFont typeface="Roboto Condensed"/>
              <a:buChar char="»"/>
            </a:pPr>
            <a:r>
              <a:rPr lang="en-US" sz="1600" dirty="0">
                <a:solidFill>
                  <a:srgbClr val="607896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  <a:sym typeface="Roboto Condensed"/>
              </a:rPr>
              <a:t>Determine opening speaker</a:t>
            </a:r>
          </a:p>
          <a:p>
            <a:pPr marL="457200" lvl="0" indent="-355600">
              <a:buClr>
                <a:srgbClr val="4BB5D9"/>
              </a:buClr>
              <a:buSzPts val="2000"/>
              <a:buFont typeface="Roboto Condensed"/>
              <a:buChar char="»"/>
            </a:pPr>
            <a:r>
              <a:rPr lang="en-US" sz="1600" dirty="0">
                <a:solidFill>
                  <a:srgbClr val="607896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  <a:sym typeface="Roboto Condensed"/>
              </a:rPr>
              <a:t>Invite/confirm ALL presenters and panelists</a:t>
            </a:r>
          </a:p>
          <a:p>
            <a:pPr marL="457200" lvl="0" indent="-355600">
              <a:buClr>
                <a:srgbClr val="4BB5D9"/>
              </a:buClr>
              <a:buSzPts val="2000"/>
              <a:buFont typeface="Roboto Condensed"/>
              <a:buChar char="»"/>
            </a:pPr>
            <a:r>
              <a:rPr lang="en-US" sz="1600" dirty="0">
                <a:solidFill>
                  <a:srgbClr val="607896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  <a:sym typeface="Roboto Condensed"/>
              </a:rPr>
              <a:t>Review questions for panel discussion </a:t>
            </a:r>
          </a:p>
          <a:p>
            <a:pPr marL="457200" lvl="0" indent="-355600">
              <a:buClr>
                <a:srgbClr val="4BB5D9"/>
              </a:buClr>
              <a:buSzPts val="2000"/>
              <a:buFont typeface="Roboto Condensed"/>
              <a:buChar char="»"/>
            </a:pPr>
            <a:r>
              <a:rPr lang="en-US" sz="1600" dirty="0">
                <a:solidFill>
                  <a:srgbClr val="607896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  <a:sym typeface="Roboto Condensed"/>
              </a:rPr>
              <a:t>Create evaluations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7A758-14DC-4C4E-8D92-DBB468EBC848}"/>
              </a:ext>
            </a:extLst>
          </p:cNvPr>
          <p:cNvSpPr txBox="1"/>
          <p:nvPr/>
        </p:nvSpPr>
        <p:spPr>
          <a:xfrm>
            <a:off x="465668" y="1046595"/>
            <a:ext cx="4478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Now, we are going to get into groups and plan out the details of our event. Within your groups, you are welcome assign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tasks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deadlines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different people.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300BB1-38F9-9D42-9634-A858ED983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52" b="26428"/>
          <a:stretch/>
        </p:blipFill>
        <p:spPr>
          <a:xfrm>
            <a:off x="4876289" y="1216886"/>
            <a:ext cx="4229195" cy="11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9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 idx="4294967295"/>
          </p:nvPr>
        </p:nvSpPr>
        <p:spPr>
          <a:xfrm>
            <a:off x="2194949" y="1881750"/>
            <a:ext cx="5010183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FFFF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BREAK TIME!</a:t>
            </a:r>
            <a:endParaRPr sz="7200" dirty="0">
              <a:solidFill>
                <a:srgbClr val="FFFFFF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55" name="Google Shape;255;p2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4" name="Google Shape;436;p38">
            <a:extLst>
              <a:ext uri="{FF2B5EF4-FFF2-40B4-BE49-F238E27FC236}">
                <a16:creationId xmlns:a16="http://schemas.microsoft.com/office/drawing/2014/main" id="{09A7EB84-FCB6-7640-8795-12E7DA346231}"/>
              </a:ext>
            </a:extLst>
          </p:cNvPr>
          <p:cNvGrpSpPr/>
          <p:nvPr/>
        </p:nvGrpSpPr>
        <p:grpSpPr>
          <a:xfrm>
            <a:off x="3420600" y="3119868"/>
            <a:ext cx="973600" cy="902078"/>
            <a:chOff x="6660750" y="298550"/>
            <a:chExt cx="396900" cy="396300"/>
          </a:xfrm>
        </p:grpSpPr>
        <p:sp>
          <p:nvSpPr>
            <p:cNvPr id="5" name="Google Shape;437;p38">
              <a:extLst>
                <a:ext uri="{FF2B5EF4-FFF2-40B4-BE49-F238E27FC236}">
                  <a16:creationId xmlns:a16="http://schemas.microsoft.com/office/drawing/2014/main" id="{F1F23F0D-7462-4B49-8EAE-B349B9A40719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38;p38">
              <a:extLst>
                <a:ext uri="{FF2B5EF4-FFF2-40B4-BE49-F238E27FC236}">
                  <a16:creationId xmlns:a16="http://schemas.microsoft.com/office/drawing/2014/main" id="{46143F0D-2AC4-D14D-B0F6-29CE35876CB7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69E8B-4A68-3846-B743-5CB7CBC1D23A}"/>
              </a:ext>
            </a:extLst>
          </p:cNvPr>
          <p:cNvSpPr txBox="1"/>
          <p:nvPr/>
        </p:nvSpPr>
        <p:spPr>
          <a:xfrm>
            <a:off x="4440729" y="3222506"/>
            <a:ext cx="123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rPr>
              <a:t>5 minutes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30D9DC87EE4A94F784331488ED3E" ma:contentTypeVersion="10" ma:contentTypeDescription="Create a new document." ma:contentTypeScope="" ma:versionID="ed1f1496818bc54daae2c59228dbb09b">
  <xsd:schema xmlns:xsd="http://www.w3.org/2001/XMLSchema" xmlns:xs="http://www.w3.org/2001/XMLSchema" xmlns:p="http://schemas.microsoft.com/office/2006/metadata/properties" xmlns:ns2="fddcb908-90d8-42d9-a63d-dfff691e26a7" targetNamespace="http://schemas.microsoft.com/office/2006/metadata/properties" ma:root="true" ma:fieldsID="8f45ca962da363690e17f4c149fd913f" ns2:_="">
    <xsd:import namespace="fddcb908-90d8-42d9-a63d-dfff691e2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cb908-90d8-42d9-a63d-dfff691e2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481AE3-4570-43ED-8C70-DB9E71670401}"/>
</file>

<file path=customXml/itemProps2.xml><?xml version="1.0" encoding="utf-8"?>
<ds:datastoreItem xmlns:ds="http://schemas.openxmlformats.org/officeDocument/2006/customXml" ds:itemID="{73194693-D43D-4923-B988-C865238DE9A2}"/>
</file>

<file path=customXml/itemProps3.xml><?xml version="1.0" encoding="utf-8"?>
<ds:datastoreItem xmlns:ds="http://schemas.openxmlformats.org/officeDocument/2006/customXml" ds:itemID="{E87FADDD-F487-4158-8FB4-AC52A949BC2A}"/>
</file>

<file path=docProps/app.xml><?xml version="1.0" encoding="utf-8"?>
<Properties xmlns="http://schemas.openxmlformats.org/officeDocument/2006/extended-properties" xmlns:vt="http://schemas.openxmlformats.org/officeDocument/2006/docPropsVTypes">
  <TotalTime>6642</TotalTime>
  <Words>795</Words>
  <Application>Microsoft Macintosh PowerPoint</Application>
  <PresentationFormat>On-screen Show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Helvetica Neue Light</vt:lpstr>
      <vt:lpstr>Helvetica Neue Thin</vt:lpstr>
      <vt:lpstr>Helvetica Neue</vt:lpstr>
      <vt:lpstr>Roboto Slab Light</vt:lpstr>
      <vt:lpstr>Arial Narrow</vt:lpstr>
      <vt:lpstr>Helvetica Neue Condensed</vt:lpstr>
      <vt:lpstr>Oswald</vt:lpstr>
      <vt:lpstr>Mirrabella</vt:lpstr>
      <vt:lpstr>Roboto Condensed</vt:lpstr>
      <vt:lpstr>Arial</vt:lpstr>
      <vt:lpstr>Wolsey template</vt:lpstr>
      <vt:lpstr>C-LEARN CEP Coalition Workgroup</vt:lpstr>
      <vt:lpstr>Today’s Agenda</vt:lpstr>
      <vt:lpstr>INTRODUCTIONS</vt:lpstr>
      <vt:lpstr>Session 5</vt:lpstr>
      <vt:lpstr>PowerPoint Presentation</vt:lpstr>
      <vt:lpstr>PowerPoint Presentation</vt:lpstr>
      <vt:lpstr>PowerPoint Presentation</vt:lpstr>
      <vt:lpstr>Last Minute Planning</vt:lpstr>
      <vt:lpstr>BREAK TIME!</vt:lpstr>
      <vt:lpstr>Measuring Our Success</vt:lpstr>
      <vt:lpstr>Thank You!  &amp; 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C-LEARN CEP Coalition Workgroup</dc:title>
  <cp:lastModifiedBy>Everette, Ashley</cp:lastModifiedBy>
  <cp:revision>93</cp:revision>
  <cp:lastPrinted>2019-07-25T17:35:10Z</cp:lastPrinted>
  <dcterms:modified xsi:type="dcterms:W3CDTF">2019-09-20T13:56:15Z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0x0101001C4430D9DC87EE4A94F784331488ED3E</vt:lpwstr>
  </property>
</Properties>
</file>